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60" r:id="rId5"/>
  </p:sldMasterIdLst>
  <p:notesMasterIdLst>
    <p:notesMasterId r:id="rId24"/>
  </p:notesMasterIdLst>
  <p:sldIdLst>
    <p:sldId id="257" r:id="rId6"/>
    <p:sldId id="306" r:id="rId7"/>
    <p:sldId id="279" r:id="rId8"/>
    <p:sldId id="301" r:id="rId9"/>
    <p:sldId id="288" r:id="rId10"/>
    <p:sldId id="267" r:id="rId11"/>
    <p:sldId id="322" r:id="rId12"/>
    <p:sldId id="307" r:id="rId13"/>
    <p:sldId id="315" r:id="rId14"/>
    <p:sldId id="317" r:id="rId15"/>
    <p:sldId id="323" r:id="rId16"/>
    <p:sldId id="318" r:id="rId17"/>
    <p:sldId id="324" r:id="rId18"/>
    <p:sldId id="325" r:id="rId19"/>
    <p:sldId id="326" r:id="rId20"/>
    <p:sldId id="266" r:id="rId21"/>
    <p:sldId id="314"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5B1EF-7FA0-D509-F320-B7F06C3EE0F1}" v="389" dt="2020-07-16T19:29:27.090"/>
    <p1510:client id="{BC81D044-F8B5-A89E-7374-17570C55A6DC}" v="370" dt="2020-07-22T21:19:31.324"/>
    <p1510:client id="{C567A4D6-4DBD-8CC0-2149-276E89C59775}" v="1048" dt="2020-07-16T17:51:39.396"/>
    <p1510:client id="{D9D9291E-2C8F-143F-023D-A37995F07CD8}" v="770" dt="2020-07-21T21:49:43.400"/>
    <p1510:client id="{E3FD556A-E50A-6381-8B7D-B6A4BECC24D7}" v="553" dt="2020-07-21T16:28:22.097"/>
    <p1510:client id="{F13A4A4C-5561-890A-BA6E-11770A950682}" v="167" dt="2020-07-18T18:51:16.654"/>
    <p1510:client id="{F1C873DF-0856-5DB5-7783-15F9185B0CB9}" v="631" dt="2020-07-19T21:52:24.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585" autoAdjust="0"/>
  </p:normalViewPr>
  <p:slideViewPr>
    <p:cSldViewPr snapToGrid="0">
      <p:cViewPr varScale="1">
        <p:scale>
          <a:sx n="35" d="100"/>
          <a:sy n="35" d="100"/>
        </p:scale>
        <p:origin x="14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svg"/><Relationship Id="rId1"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8.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27.png"/><Relationship Id="rId6" Type="http://schemas.openxmlformats.org/officeDocument/2006/relationships/image" Target="../media/image24.svg"/><Relationship Id="rId5" Type="http://schemas.openxmlformats.org/officeDocument/2006/relationships/image" Target="../media/image2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7338B-83D6-45A7-9EDC-84E6960A4AC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ECFF828-64CA-42F6-8D4C-2895A2689F4B}">
      <dgm:prSet phldr="0"/>
      <dgm:spPr/>
      <dgm:t>
        <a:bodyPr/>
        <a:lstStyle/>
        <a:p>
          <a:pPr>
            <a:lnSpc>
              <a:spcPct val="100000"/>
            </a:lnSpc>
            <a:defRPr b="1"/>
          </a:pPr>
          <a:r>
            <a:rPr lang="en-US" b="1" i="0" u="none" strike="noStrike" cap="none" baseline="0" noProof="0" dirty="0">
              <a:solidFill>
                <a:srgbClr val="010000"/>
              </a:solidFill>
              <a:latin typeface="Calibri Light"/>
              <a:cs typeface="Calibri Light"/>
            </a:rPr>
            <a:t>Intent of Session</a:t>
          </a:r>
        </a:p>
      </dgm:t>
    </dgm:pt>
    <dgm:pt modelId="{9DFDF218-2AF0-47A3-B18C-301182801D60}" type="parTrans" cxnId="{B63EF38E-CC50-46EB-9682-5F2333A9D834}">
      <dgm:prSet/>
      <dgm:spPr/>
      <dgm:t>
        <a:bodyPr/>
        <a:lstStyle/>
        <a:p>
          <a:endParaRPr lang="en-US"/>
        </a:p>
      </dgm:t>
    </dgm:pt>
    <dgm:pt modelId="{CC848202-A0E4-44F0-B708-E00325A1E4CC}" type="sibTrans" cxnId="{B63EF38E-CC50-46EB-9682-5F2333A9D834}">
      <dgm:prSet/>
      <dgm:spPr/>
      <dgm:t>
        <a:bodyPr/>
        <a:lstStyle/>
        <a:p>
          <a:endParaRPr lang="en-US"/>
        </a:p>
      </dgm:t>
    </dgm:pt>
    <dgm:pt modelId="{CF3154A3-CD78-4FB9-A357-B2DB75F48CA2}">
      <dgm:prSet/>
      <dgm:spPr/>
      <dgm:t>
        <a:bodyPr/>
        <a:lstStyle/>
        <a:p>
          <a:pPr>
            <a:lnSpc>
              <a:spcPct val="100000"/>
            </a:lnSpc>
          </a:pPr>
          <a:r>
            <a:rPr lang="en-US" dirty="0"/>
            <a:t>Review definition of academic integrity</a:t>
          </a:r>
        </a:p>
      </dgm:t>
    </dgm:pt>
    <dgm:pt modelId="{2929D7CB-1434-43E9-8C4A-82AD00F5DD96}" type="parTrans" cxnId="{E063E6CB-E331-4504-9D7B-2F5DB32C23E4}">
      <dgm:prSet/>
      <dgm:spPr/>
      <dgm:t>
        <a:bodyPr/>
        <a:lstStyle/>
        <a:p>
          <a:endParaRPr lang="en-US"/>
        </a:p>
      </dgm:t>
    </dgm:pt>
    <dgm:pt modelId="{D0102A59-6E50-4409-986F-17E17E4CE6A8}" type="sibTrans" cxnId="{E063E6CB-E331-4504-9D7B-2F5DB32C23E4}">
      <dgm:prSet/>
      <dgm:spPr/>
      <dgm:t>
        <a:bodyPr/>
        <a:lstStyle/>
        <a:p>
          <a:endParaRPr lang="en-US"/>
        </a:p>
      </dgm:t>
    </dgm:pt>
    <dgm:pt modelId="{5DA63C96-CD20-434D-AAAC-3606C4A295D2}">
      <dgm:prSet/>
      <dgm:spPr/>
      <dgm:t>
        <a:bodyPr/>
        <a:lstStyle/>
        <a:p>
          <a:pPr>
            <a:lnSpc>
              <a:spcPct val="100000"/>
            </a:lnSpc>
          </a:pPr>
          <a:r>
            <a:rPr lang="en-US" dirty="0"/>
            <a:t>Discuss instructor's role in educating students</a:t>
          </a:r>
          <a:r>
            <a:rPr lang="en-US" dirty="0">
              <a:latin typeface="Calibri Light" panose="020F0302020204030204"/>
            </a:rPr>
            <a:t> about academic integrity</a:t>
          </a:r>
          <a:endParaRPr lang="en-US" dirty="0"/>
        </a:p>
      </dgm:t>
    </dgm:pt>
    <dgm:pt modelId="{C2424AA2-D33D-4E1C-977F-8E1718F80DD4}" type="parTrans" cxnId="{EF3B359F-69CB-4CA5-B16D-F3E00F16489E}">
      <dgm:prSet/>
      <dgm:spPr/>
      <dgm:t>
        <a:bodyPr/>
        <a:lstStyle/>
        <a:p>
          <a:endParaRPr lang="en-US"/>
        </a:p>
      </dgm:t>
    </dgm:pt>
    <dgm:pt modelId="{99B34A43-1E92-442A-8536-AD7BFA524809}" type="sibTrans" cxnId="{EF3B359F-69CB-4CA5-B16D-F3E00F16489E}">
      <dgm:prSet/>
      <dgm:spPr/>
      <dgm:t>
        <a:bodyPr/>
        <a:lstStyle/>
        <a:p>
          <a:endParaRPr lang="en-US"/>
        </a:p>
      </dgm:t>
    </dgm:pt>
    <dgm:pt modelId="{24B39EDF-9235-48BC-852E-258FBB7B9918}">
      <dgm:prSet/>
      <dgm:spPr/>
      <dgm:t>
        <a:bodyPr/>
        <a:lstStyle/>
        <a:p>
          <a:pPr>
            <a:lnSpc>
              <a:spcPct val="100000"/>
            </a:lnSpc>
          </a:pPr>
          <a:r>
            <a:rPr lang="en-US" dirty="0"/>
            <a:t>Discuss instructor's role in designing thoughtful assignments &amp; exams</a:t>
          </a:r>
        </a:p>
      </dgm:t>
    </dgm:pt>
    <dgm:pt modelId="{16189FB5-94B4-4F88-BF6E-D53F729A581E}" type="parTrans" cxnId="{E08C9D89-5C15-451A-B409-791C4814F127}">
      <dgm:prSet/>
      <dgm:spPr/>
      <dgm:t>
        <a:bodyPr/>
        <a:lstStyle/>
        <a:p>
          <a:endParaRPr lang="en-US"/>
        </a:p>
      </dgm:t>
    </dgm:pt>
    <dgm:pt modelId="{047C0D2E-C194-4D73-9F9E-F46FE9A1BD2D}" type="sibTrans" cxnId="{E08C9D89-5C15-451A-B409-791C4814F127}">
      <dgm:prSet/>
      <dgm:spPr/>
      <dgm:t>
        <a:bodyPr/>
        <a:lstStyle/>
        <a:p>
          <a:endParaRPr lang="en-US"/>
        </a:p>
      </dgm:t>
    </dgm:pt>
    <dgm:pt modelId="{02779D68-3E2C-434C-AB57-F1F720B0EA3A}">
      <dgm:prSet/>
      <dgm:spPr/>
      <dgm:t>
        <a:bodyPr/>
        <a:lstStyle/>
        <a:p>
          <a:pPr>
            <a:lnSpc>
              <a:spcPct val="100000"/>
            </a:lnSpc>
            <a:defRPr b="1"/>
          </a:pPr>
          <a:r>
            <a:rPr lang="en-US" dirty="0">
              <a:latin typeface="Calibri Light" panose="020F0302020204030204"/>
            </a:rPr>
            <a:t>Plan for session</a:t>
          </a:r>
          <a:endParaRPr lang="en-US" dirty="0"/>
        </a:p>
      </dgm:t>
    </dgm:pt>
    <dgm:pt modelId="{9AE3ECE0-ABAB-4E7D-B054-EC73AD86938B}" type="parTrans" cxnId="{CA8DC994-0611-4E6B-B508-866DA34B6FA1}">
      <dgm:prSet/>
      <dgm:spPr/>
      <dgm:t>
        <a:bodyPr/>
        <a:lstStyle/>
        <a:p>
          <a:endParaRPr lang="en-US"/>
        </a:p>
      </dgm:t>
    </dgm:pt>
    <dgm:pt modelId="{CDEC7635-8113-498D-BDF4-97A1EA41E7ED}" type="sibTrans" cxnId="{CA8DC994-0611-4E6B-B508-866DA34B6FA1}">
      <dgm:prSet/>
      <dgm:spPr/>
      <dgm:t>
        <a:bodyPr/>
        <a:lstStyle/>
        <a:p>
          <a:endParaRPr lang="en-US"/>
        </a:p>
      </dgm:t>
    </dgm:pt>
    <dgm:pt modelId="{68E2D58D-E552-4F40-BD5F-7DCDF7C5F735}">
      <dgm:prSet phldr="0"/>
      <dgm:spPr/>
      <dgm:t>
        <a:bodyPr/>
        <a:lstStyle/>
        <a:p>
          <a:pPr rtl="0">
            <a:lnSpc>
              <a:spcPct val="100000"/>
            </a:lnSpc>
          </a:pPr>
          <a:r>
            <a:rPr lang="en-US" dirty="0">
              <a:latin typeface="Calibri Light" panose="020F0302020204030204"/>
            </a:rPr>
            <a:t> After I define academic integrity, there will be three sections of the presentation (educating students, designing assignments, designing exams). We will also review sample assignments and sample exam questions </a:t>
          </a:r>
          <a:endParaRPr lang="en-US" dirty="0"/>
        </a:p>
      </dgm:t>
    </dgm:pt>
    <dgm:pt modelId="{9D7C569C-7013-4AFA-B5C3-68427E05A566}" type="parTrans" cxnId="{EBAE58DF-8423-4CBC-A533-84228D182EEF}">
      <dgm:prSet/>
      <dgm:spPr/>
      <dgm:t>
        <a:bodyPr/>
        <a:lstStyle/>
        <a:p>
          <a:endParaRPr lang="en-US"/>
        </a:p>
      </dgm:t>
    </dgm:pt>
    <dgm:pt modelId="{30CB705C-F17B-4BB2-97E8-0F3BFC8A2336}" type="sibTrans" cxnId="{EBAE58DF-8423-4CBC-A533-84228D182EEF}">
      <dgm:prSet/>
      <dgm:spPr/>
      <dgm:t>
        <a:bodyPr/>
        <a:lstStyle/>
        <a:p>
          <a:endParaRPr lang="en-US"/>
        </a:p>
      </dgm:t>
    </dgm:pt>
    <dgm:pt modelId="{758D1DA3-741E-4EB4-8487-764189C40881}">
      <dgm:prSet/>
      <dgm:spPr/>
      <dgm:t>
        <a:bodyPr/>
        <a:lstStyle/>
        <a:p>
          <a:pPr rtl="0">
            <a:lnSpc>
              <a:spcPct val="100000"/>
            </a:lnSpc>
          </a:pPr>
          <a:r>
            <a:rPr lang="en-US" dirty="0">
              <a:latin typeface="Calibri Light" panose="020F0302020204030204"/>
            </a:rPr>
            <a:t>After each section, you</a:t>
          </a:r>
          <a:r>
            <a:rPr lang="en-US" dirty="0"/>
            <a:t> will be invited to participate via </a:t>
          </a:r>
          <a:r>
            <a:rPr lang="en-US" dirty="0">
              <a:latin typeface="Calibri Light" panose="020F0302020204030204"/>
            </a:rPr>
            <a:t>chat. </a:t>
          </a:r>
          <a:endParaRPr lang="en-US" dirty="0"/>
        </a:p>
      </dgm:t>
    </dgm:pt>
    <dgm:pt modelId="{BDF5766B-BB17-4CDA-BC53-1A2257449F5B}" type="parTrans" cxnId="{6FD3D171-7B0E-4304-8DC5-DE65A6FFC413}">
      <dgm:prSet/>
      <dgm:spPr/>
      <dgm:t>
        <a:bodyPr/>
        <a:lstStyle/>
        <a:p>
          <a:endParaRPr lang="en-US"/>
        </a:p>
      </dgm:t>
    </dgm:pt>
    <dgm:pt modelId="{109CB20A-ABDE-45CD-A4F1-BBF4374DE6E3}" type="sibTrans" cxnId="{6FD3D171-7B0E-4304-8DC5-DE65A6FFC413}">
      <dgm:prSet/>
      <dgm:spPr/>
      <dgm:t>
        <a:bodyPr/>
        <a:lstStyle/>
        <a:p>
          <a:endParaRPr lang="en-US"/>
        </a:p>
      </dgm:t>
    </dgm:pt>
    <dgm:pt modelId="{164A2BA8-2D1C-41EC-878F-DF4843EB4121}" type="pres">
      <dgm:prSet presAssocID="{B777338B-83D6-45A7-9EDC-84E6960A4AC5}" presName="root" presStyleCnt="0">
        <dgm:presLayoutVars>
          <dgm:dir/>
          <dgm:resizeHandles val="exact"/>
        </dgm:presLayoutVars>
      </dgm:prSet>
      <dgm:spPr/>
    </dgm:pt>
    <dgm:pt modelId="{3D5EC289-75C5-4728-9E09-86D8CA5944C3}" type="pres">
      <dgm:prSet presAssocID="{2ECFF828-64CA-42F6-8D4C-2895A2689F4B}" presName="compNode" presStyleCnt="0"/>
      <dgm:spPr/>
    </dgm:pt>
    <dgm:pt modelId="{F7A4429B-6341-4D94-9858-7EE7E4E5F571}" type="pres">
      <dgm:prSet presAssocID="{2ECFF828-64CA-42F6-8D4C-2895A2689F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6F3D427F-B739-4CCF-AC88-E7E689F5185A}" type="pres">
      <dgm:prSet presAssocID="{2ECFF828-64CA-42F6-8D4C-2895A2689F4B}" presName="iconSpace" presStyleCnt="0"/>
      <dgm:spPr/>
    </dgm:pt>
    <dgm:pt modelId="{25A3B574-8BD6-4FF4-925F-F76A8D4BF18C}" type="pres">
      <dgm:prSet presAssocID="{2ECFF828-64CA-42F6-8D4C-2895A2689F4B}" presName="parTx" presStyleLbl="revTx" presStyleIdx="0" presStyleCnt="4">
        <dgm:presLayoutVars>
          <dgm:chMax val="0"/>
          <dgm:chPref val="0"/>
        </dgm:presLayoutVars>
      </dgm:prSet>
      <dgm:spPr/>
    </dgm:pt>
    <dgm:pt modelId="{BF58954B-B97C-48C1-8B63-190193EE77EC}" type="pres">
      <dgm:prSet presAssocID="{2ECFF828-64CA-42F6-8D4C-2895A2689F4B}" presName="txSpace" presStyleCnt="0"/>
      <dgm:spPr/>
    </dgm:pt>
    <dgm:pt modelId="{2C7F0DBC-C785-45F8-9DAB-97F1443CF95B}" type="pres">
      <dgm:prSet presAssocID="{2ECFF828-64CA-42F6-8D4C-2895A2689F4B}" presName="desTx" presStyleLbl="revTx" presStyleIdx="1" presStyleCnt="4">
        <dgm:presLayoutVars/>
      </dgm:prSet>
      <dgm:spPr/>
    </dgm:pt>
    <dgm:pt modelId="{069EF40F-FE24-4A81-8859-C43E92D440E1}" type="pres">
      <dgm:prSet presAssocID="{CC848202-A0E4-44F0-B708-E00325A1E4CC}" presName="sibTrans" presStyleCnt="0"/>
      <dgm:spPr/>
    </dgm:pt>
    <dgm:pt modelId="{F49D049A-9A18-4F48-A121-8428DE0C0341}" type="pres">
      <dgm:prSet presAssocID="{02779D68-3E2C-434C-AB57-F1F720B0EA3A}" presName="compNode" presStyleCnt="0"/>
      <dgm:spPr/>
    </dgm:pt>
    <dgm:pt modelId="{3E8E5171-9704-4F76-A264-139C8966BA85}" type="pres">
      <dgm:prSet presAssocID="{02779D68-3E2C-434C-AB57-F1F720B0EA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1D547445-5DBD-44C0-B96A-33CDCD429EBF}" type="pres">
      <dgm:prSet presAssocID="{02779D68-3E2C-434C-AB57-F1F720B0EA3A}" presName="iconSpace" presStyleCnt="0"/>
      <dgm:spPr/>
    </dgm:pt>
    <dgm:pt modelId="{2017E54C-A0B8-44CA-A499-E457D3CC3C04}" type="pres">
      <dgm:prSet presAssocID="{02779D68-3E2C-434C-AB57-F1F720B0EA3A}" presName="parTx" presStyleLbl="revTx" presStyleIdx="2" presStyleCnt="4">
        <dgm:presLayoutVars>
          <dgm:chMax val="0"/>
          <dgm:chPref val="0"/>
        </dgm:presLayoutVars>
      </dgm:prSet>
      <dgm:spPr/>
    </dgm:pt>
    <dgm:pt modelId="{66DC02DF-19E3-4BE0-BE2B-DEFA85F411AB}" type="pres">
      <dgm:prSet presAssocID="{02779D68-3E2C-434C-AB57-F1F720B0EA3A}" presName="txSpace" presStyleCnt="0"/>
      <dgm:spPr/>
    </dgm:pt>
    <dgm:pt modelId="{E3ED84FD-4207-4946-B593-1CF299A9B830}" type="pres">
      <dgm:prSet presAssocID="{02779D68-3E2C-434C-AB57-F1F720B0EA3A}" presName="desTx" presStyleLbl="revTx" presStyleIdx="3" presStyleCnt="4">
        <dgm:presLayoutVars/>
      </dgm:prSet>
      <dgm:spPr/>
    </dgm:pt>
  </dgm:ptLst>
  <dgm:cxnLst>
    <dgm:cxn modelId="{238C7920-98F2-4C6B-A476-868F12B59C64}" type="presOf" srcId="{24B39EDF-9235-48BC-852E-258FBB7B9918}" destId="{2C7F0DBC-C785-45F8-9DAB-97F1443CF95B}" srcOrd="0" destOrd="2" presId="urn:microsoft.com/office/officeart/2018/5/layout/CenteredIconLabelDescriptionList"/>
    <dgm:cxn modelId="{3859A86A-0608-4134-AC93-302FF4CF6E63}" type="presOf" srcId="{758D1DA3-741E-4EB4-8487-764189C40881}" destId="{E3ED84FD-4207-4946-B593-1CF299A9B830}" srcOrd="0" destOrd="1" presId="urn:microsoft.com/office/officeart/2018/5/layout/CenteredIconLabelDescriptionList"/>
    <dgm:cxn modelId="{FDC2F86B-5F2D-4B3D-B42D-F54EDDF605AD}" type="presOf" srcId="{B777338B-83D6-45A7-9EDC-84E6960A4AC5}" destId="{164A2BA8-2D1C-41EC-878F-DF4843EB4121}" srcOrd="0" destOrd="0" presId="urn:microsoft.com/office/officeart/2018/5/layout/CenteredIconLabelDescriptionList"/>
    <dgm:cxn modelId="{43450B6C-240D-49EB-BC41-B465DE086C07}" type="presOf" srcId="{2ECFF828-64CA-42F6-8D4C-2895A2689F4B}" destId="{25A3B574-8BD6-4FF4-925F-F76A8D4BF18C}" srcOrd="0" destOrd="0" presId="urn:microsoft.com/office/officeart/2018/5/layout/CenteredIconLabelDescriptionList"/>
    <dgm:cxn modelId="{6FD3D171-7B0E-4304-8DC5-DE65A6FFC413}" srcId="{02779D68-3E2C-434C-AB57-F1F720B0EA3A}" destId="{758D1DA3-741E-4EB4-8487-764189C40881}" srcOrd="1" destOrd="0" parTransId="{BDF5766B-BB17-4CDA-BC53-1A2257449F5B}" sibTransId="{109CB20A-ABDE-45CD-A4F1-BBF4374DE6E3}"/>
    <dgm:cxn modelId="{36A8F458-93CE-4EA0-B8BA-ACA1596651C3}" type="presOf" srcId="{5DA63C96-CD20-434D-AAAC-3606C4A295D2}" destId="{2C7F0DBC-C785-45F8-9DAB-97F1443CF95B}" srcOrd="0" destOrd="1" presId="urn:microsoft.com/office/officeart/2018/5/layout/CenteredIconLabelDescriptionList"/>
    <dgm:cxn modelId="{8E9A5781-0E94-424A-841A-48FE648036AE}" type="presOf" srcId="{CF3154A3-CD78-4FB9-A357-B2DB75F48CA2}" destId="{2C7F0DBC-C785-45F8-9DAB-97F1443CF95B}" srcOrd="0" destOrd="0" presId="urn:microsoft.com/office/officeart/2018/5/layout/CenteredIconLabelDescriptionList"/>
    <dgm:cxn modelId="{E08C9D89-5C15-451A-B409-791C4814F127}" srcId="{2ECFF828-64CA-42F6-8D4C-2895A2689F4B}" destId="{24B39EDF-9235-48BC-852E-258FBB7B9918}" srcOrd="2" destOrd="0" parTransId="{16189FB5-94B4-4F88-BF6E-D53F729A581E}" sibTransId="{047C0D2E-C194-4D73-9F9E-F46FE9A1BD2D}"/>
    <dgm:cxn modelId="{B63EF38E-CC50-46EB-9682-5F2333A9D834}" srcId="{B777338B-83D6-45A7-9EDC-84E6960A4AC5}" destId="{2ECFF828-64CA-42F6-8D4C-2895A2689F4B}" srcOrd="0" destOrd="0" parTransId="{9DFDF218-2AF0-47A3-B18C-301182801D60}" sibTransId="{CC848202-A0E4-44F0-B708-E00325A1E4CC}"/>
    <dgm:cxn modelId="{CA8DC994-0611-4E6B-B508-866DA34B6FA1}" srcId="{B777338B-83D6-45A7-9EDC-84E6960A4AC5}" destId="{02779D68-3E2C-434C-AB57-F1F720B0EA3A}" srcOrd="1" destOrd="0" parTransId="{9AE3ECE0-ABAB-4E7D-B054-EC73AD86938B}" sibTransId="{CDEC7635-8113-498D-BDF4-97A1EA41E7ED}"/>
    <dgm:cxn modelId="{EF3B359F-69CB-4CA5-B16D-F3E00F16489E}" srcId="{2ECFF828-64CA-42F6-8D4C-2895A2689F4B}" destId="{5DA63C96-CD20-434D-AAAC-3606C4A295D2}" srcOrd="1" destOrd="0" parTransId="{C2424AA2-D33D-4E1C-977F-8E1718F80DD4}" sibTransId="{99B34A43-1E92-442A-8536-AD7BFA524809}"/>
    <dgm:cxn modelId="{8523FFC0-205C-4FEC-B1BC-0C5FC1307D29}" type="presOf" srcId="{68E2D58D-E552-4F40-BD5F-7DCDF7C5F735}" destId="{E3ED84FD-4207-4946-B593-1CF299A9B830}" srcOrd="0" destOrd="0" presId="urn:microsoft.com/office/officeart/2018/5/layout/CenteredIconLabelDescriptionList"/>
    <dgm:cxn modelId="{E063E6CB-E331-4504-9D7B-2F5DB32C23E4}" srcId="{2ECFF828-64CA-42F6-8D4C-2895A2689F4B}" destId="{CF3154A3-CD78-4FB9-A357-B2DB75F48CA2}" srcOrd="0" destOrd="0" parTransId="{2929D7CB-1434-43E9-8C4A-82AD00F5DD96}" sibTransId="{D0102A59-6E50-4409-986F-17E17E4CE6A8}"/>
    <dgm:cxn modelId="{EBAE58DF-8423-4CBC-A533-84228D182EEF}" srcId="{02779D68-3E2C-434C-AB57-F1F720B0EA3A}" destId="{68E2D58D-E552-4F40-BD5F-7DCDF7C5F735}" srcOrd="0" destOrd="0" parTransId="{9D7C569C-7013-4AFA-B5C3-68427E05A566}" sibTransId="{30CB705C-F17B-4BB2-97E8-0F3BFC8A2336}"/>
    <dgm:cxn modelId="{224CE3EE-D55F-4016-BAFF-AF01E89F6581}" type="presOf" srcId="{02779D68-3E2C-434C-AB57-F1F720B0EA3A}" destId="{2017E54C-A0B8-44CA-A499-E457D3CC3C04}" srcOrd="0" destOrd="0" presId="urn:microsoft.com/office/officeart/2018/5/layout/CenteredIconLabelDescriptionList"/>
    <dgm:cxn modelId="{8C198AF2-F808-40D3-8CFF-81C377AC11B2}" type="presParOf" srcId="{164A2BA8-2D1C-41EC-878F-DF4843EB4121}" destId="{3D5EC289-75C5-4728-9E09-86D8CA5944C3}" srcOrd="0" destOrd="0" presId="urn:microsoft.com/office/officeart/2018/5/layout/CenteredIconLabelDescriptionList"/>
    <dgm:cxn modelId="{5906BCED-13F4-4BCC-80B5-6519C10083A6}" type="presParOf" srcId="{3D5EC289-75C5-4728-9E09-86D8CA5944C3}" destId="{F7A4429B-6341-4D94-9858-7EE7E4E5F571}" srcOrd="0" destOrd="0" presId="urn:microsoft.com/office/officeart/2018/5/layout/CenteredIconLabelDescriptionList"/>
    <dgm:cxn modelId="{E3AC58A1-E452-4FE5-961E-41C6582A8C47}" type="presParOf" srcId="{3D5EC289-75C5-4728-9E09-86D8CA5944C3}" destId="{6F3D427F-B739-4CCF-AC88-E7E689F5185A}" srcOrd="1" destOrd="0" presId="urn:microsoft.com/office/officeart/2018/5/layout/CenteredIconLabelDescriptionList"/>
    <dgm:cxn modelId="{0F8AA1D2-BFAF-4E34-BC45-E411DE9043B2}" type="presParOf" srcId="{3D5EC289-75C5-4728-9E09-86D8CA5944C3}" destId="{25A3B574-8BD6-4FF4-925F-F76A8D4BF18C}" srcOrd="2" destOrd="0" presId="urn:microsoft.com/office/officeart/2018/5/layout/CenteredIconLabelDescriptionList"/>
    <dgm:cxn modelId="{1D932DA0-D8B8-45A3-8B54-6BC3C75BC0CE}" type="presParOf" srcId="{3D5EC289-75C5-4728-9E09-86D8CA5944C3}" destId="{BF58954B-B97C-48C1-8B63-190193EE77EC}" srcOrd="3" destOrd="0" presId="urn:microsoft.com/office/officeart/2018/5/layout/CenteredIconLabelDescriptionList"/>
    <dgm:cxn modelId="{1A823C69-F36F-4A0E-86CC-592BBE737519}" type="presParOf" srcId="{3D5EC289-75C5-4728-9E09-86D8CA5944C3}" destId="{2C7F0DBC-C785-45F8-9DAB-97F1443CF95B}" srcOrd="4" destOrd="0" presId="urn:microsoft.com/office/officeart/2018/5/layout/CenteredIconLabelDescriptionList"/>
    <dgm:cxn modelId="{34304F4A-D80D-4CDC-992B-6F8FC509668E}" type="presParOf" srcId="{164A2BA8-2D1C-41EC-878F-DF4843EB4121}" destId="{069EF40F-FE24-4A81-8859-C43E92D440E1}" srcOrd="1" destOrd="0" presId="urn:microsoft.com/office/officeart/2018/5/layout/CenteredIconLabelDescriptionList"/>
    <dgm:cxn modelId="{4BC5C1A3-AB37-4CCD-8F65-30B41723FF15}" type="presParOf" srcId="{164A2BA8-2D1C-41EC-878F-DF4843EB4121}" destId="{F49D049A-9A18-4F48-A121-8428DE0C0341}" srcOrd="2" destOrd="0" presId="urn:microsoft.com/office/officeart/2018/5/layout/CenteredIconLabelDescriptionList"/>
    <dgm:cxn modelId="{2A282BD5-A8C2-4DBF-8F6E-9822C2E1ABB3}" type="presParOf" srcId="{F49D049A-9A18-4F48-A121-8428DE0C0341}" destId="{3E8E5171-9704-4F76-A264-139C8966BA85}" srcOrd="0" destOrd="0" presId="urn:microsoft.com/office/officeart/2018/5/layout/CenteredIconLabelDescriptionList"/>
    <dgm:cxn modelId="{B0939266-BAB7-4DAB-88D3-210DCBCDB5EE}" type="presParOf" srcId="{F49D049A-9A18-4F48-A121-8428DE0C0341}" destId="{1D547445-5DBD-44C0-B96A-33CDCD429EBF}" srcOrd="1" destOrd="0" presId="urn:microsoft.com/office/officeart/2018/5/layout/CenteredIconLabelDescriptionList"/>
    <dgm:cxn modelId="{8183685D-7E81-49D1-BB5F-5C5CCE1478B9}" type="presParOf" srcId="{F49D049A-9A18-4F48-A121-8428DE0C0341}" destId="{2017E54C-A0B8-44CA-A499-E457D3CC3C04}" srcOrd="2" destOrd="0" presId="urn:microsoft.com/office/officeart/2018/5/layout/CenteredIconLabelDescriptionList"/>
    <dgm:cxn modelId="{7483C104-B3B0-4F6B-90B6-F1CAC0CF572C}" type="presParOf" srcId="{F49D049A-9A18-4F48-A121-8428DE0C0341}" destId="{66DC02DF-19E3-4BE0-BE2B-DEFA85F411AB}" srcOrd="3" destOrd="0" presId="urn:microsoft.com/office/officeart/2018/5/layout/CenteredIconLabelDescriptionList"/>
    <dgm:cxn modelId="{28DA5651-2769-4A0C-8905-5F6A43A2CF32}" type="presParOf" srcId="{F49D049A-9A18-4F48-A121-8428DE0C0341}" destId="{E3ED84FD-4207-4946-B593-1CF299A9B83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54C15-547E-4757-832D-49122C351FD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10928D-4E8A-4679-8A86-6096D03D5C8C}">
      <dgm:prSet phldr="0"/>
      <dgm:spPr/>
      <dgm:t>
        <a:bodyPr/>
        <a:lstStyle/>
        <a:p>
          <a:pPr rtl="0">
            <a:lnSpc>
              <a:spcPct val="100000"/>
            </a:lnSpc>
            <a:defRPr cap="all"/>
          </a:pPr>
          <a:r>
            <a:rPr lang="en-US" cap="none" dirty="0">
              <a:latin typeface="Calibri Light" panose="020F0302020204030204"/>
            </a:rPr>
            <a:t>Educate</a:t>
          </a:r>
          <a:r>
            <a:rPr lang="en-US" b="0" i="0" u="none" strike="noStrike" cap="none" baseline="0" noProof="0" dirty="0">
              <a:latin typeface="Calibri Light"/>
              <a:cs typeface="Calibri Light"/>
            </a:rPr>
            <a:t> students </a:t>
          </a:r>
          <a:endParaRPr lang="en-US" cap="none" dirty="0"/>
        </a:p>
      </dgm:t>
    </dgm:pt>
    <dgm:pt modelId="{AAD6C325-1FAE-45F6-89D0-A686712E2886}" type="parTrans" cxnId="{C6FC7AD2-2BB8-4254-9F85-3CBD7BA1537F}">
      <dgm:prSet/>
      <dgm:spPr/>
      <dgm:t>
        <a:bodyPr/>
        <a:lstStyle/>
        <a:p>
          <a:endParaRPr lang="en-US"/>
        </a:p>
      </dgm:t>
    </dgm:pt>
    <dgm:pt modelId="{8489C6D7-574E-4901-953E-4AFA1B935314}" type="sibTrans" cxnId="{C6FC7AD2-2BB8-4254-9F85-3CBD7BA1537F}">
      <dgm:prSet/>
      <dgm:spPr/>
      <dgm:t>
        <a:bodyPr/>
        <a:lstStyle/>
        <a:p>
          <a:endParaRPr lang="en-US"/>
        </a:p>
      </dgm:t>
    </dgm:pt>
    <dgm:pt modelId="{76436220-8004-49E4-B4D4-8A86B6F79A37}">
      <dgm:prSet/>
      <dgm:spPr/>
      <dgm:t>
        <a:bodyPr/>
        <a:lstStyle/>
        <a:p>
          <a:pPr rtl="0">
            <a:lnSpc>
              <a:spcPct val="100000"/>
            </a:lnSpc>
            <a:defRPr cap="all"/>
          </a:pPr>
          <a:r>
            <a:rPr lang="en-US" dirty="0">
              <a:latin typeface="Calibri Light" panose="020F0302020204030204"/>
            </a:rPr>
            <a:t>Design thoughtful assignments &amp; exams</a:t>
          </a:r>
          <a:endParaRPr lang="en-US" dirty="0"/>
        </a:p>
      </dgm:t>
    </dgm:pt>
    <dgm:pt modelId="{A80DFFB1-C65F-473F-A5CF-5D632B9EF6A9}" type="parTrans" cxnId="{1AD3031C-01B0-42A4-AC9C-41ABC5994CAC}">
      <dgm:prSet/>
      <dgm:spPr/>
      <dgm:t>
        <a:bodyPr/>
        <a:lstStyle/>
        <a:p>
          <a:endParaRPr lang="en-US"/>
        </a:p>
      </dgm:t>
    </dgm:pt>
    <dgm:pt modelId="{86B51F21-12CF-4461-A13F-C07A2C592664}" type="sibTrans" cxnId="{1AD3031C-01B0-42A4-AC9C-41ABC5994CAC}">
      <dgm:prSet/>
      <dgm:spPr/>
      <dgm:t>
        <a:bodyPr/>
        <a:lstStyle/>
        <a:p>
          <a:endParaRPr lang="en-US"/>
        </a:p>
      </dgm:t>
    </dgm:pt>
    <dgm:pt modelId="{E59C142E-D9E0-4BD1-A3EC-EC2030A7D689}" type="pres">
      <dgm:prSet presAssocID="{8AE54C15-547E-4757-832D-49122C351FD8}" presName="root" presStyleCnt="0">
        <dgm:presLayoutVars>
          <dgm:dir/>
          <dgm:resizeHandles val="exact"/>
        </dgm:presLayoutVars>
      </dgm:prSet>
      <dgm:spPr/>
    </dgm:pt>
    <dgm:pt modelId="{BCB94FE7-050E-4069-B723-40970DD38F9D}" type="pres">
      <dgm:prSet presAssocID="{F810928D-4E8A-4679-8A86-6096D03D5C8C}" presName="compNode" presStyleCnt="0"/>
      <dgm:spPr/>
    </dgm:pt>
    <dgm:pt modelId="{605C57E0-DFF0-425C-9B3A-B57B118665B8}" type="pres">
      <dgm:prSet presAssocID="{F810928D-4E8A-4679-8A86-6096D03D5C8C}" presName="iconBgRect" presStyleLbl="bgShp" presStyleIdx="0" presStyleCnt="2"/>
      <dgm:spPr>
        <a:prstGeom prst="round2DiagRect">
          <a:avLst>
            <a:gd name="adj1" fmla="val 29727"/>
            <a:gd name="adj2" fmla="val 0"/>
          </a:avLst>
        </a:prstGeom>
      </dgm:spPr>
    </dgm:pt>
    <dgm:pt modelId="{9EAE66A2-000F-457A-8367-928099B9585A}" type="pres">
      <dgm:prSet presAssocID="{F810928D-4E8A-4679-8A86-6096D03D5C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2B7888AF-F481-4EA2-9B0E-7BE74CBAF571}" type="pres">
      <dgm:prSet presAssocID="{F810928D-4E8A-4679-8A86-6096D03D5C8C}" presName="spaceRect" presStyleCnt="0"/>
      <dgm:spPr/>
    </dgm:pt>
    <dgm:pt modelId="{1F286D48-91DA-40C8-8B2B-6BB4EAED6DE2}" type="pres">
      <dgm:prSet presAssocID="{F810928D-4E8A-4679-8A86-6096D03D5C8C}" presName="textRect" presStyleLbl="revTx" presStyleIdx="0" presStyleCnt="2">
        <dgm:presLayoutVars>
          <dgm:chMax val="1"/>
          <dgm:chPref val="1"/>
        </dgm:presLayoutVars>
      </dgm:prSet>
      <dgm:spPr/>
    </dgm:pt>
    <dgm:pt modelId="{C0B5D93D-06C5-43A6-91F7-7E4DE73070BE}" type="pres">
      <dgm:prSet presAssocID="{8489C6D7-574E-4901-953E-4AFA1B935314}" presName="sibTrans" presStyleCnt="0"/>
      <dgm:spPr/>
    </dgm:pt>
    <dgm:pt modelId="{BC21AB07-2180-4455-8B0E-140E42000C9C}" type="pres">
      <dgm:prSet presAssocID="{76436220-8004-49E4-B4D4-8A86B6F79A37}" presName="compNode" presStyleCnt="0"/>
      <dgm:spPr/>
    </dgm:pt>
    <dgm:pt modelId="{57BDB22C-3516-4E20-B3A7-030427C927F7}" type="pres">
      <dgm:prSet presAssocID="{76436220-8004-49E4-B4D4-8A86B6F79A37}" presName="iconBgRect" presStyleLbl="bgShp" presStyleIdx="1" presStyleCnt="2"/>
      <dgm:spPr>
        <a:prstGeom prst="round2DiagRect">
          <a:avLst>
            <a:gd name="adj1" fmla="val 29727"/>
            <a:gd name="adj2" fmla="val 0"/>
          </a:avLst>
        </a:prstGeom>
      </dgm:spPr>
    </dgm:pt>
    <dgm:pt modelId="{CFD6310E-CC01-43F1-8C8D-44623C7BEF9D}" type="pres">
      <dgm:prSet presAssocID="{76436220-8004-49E4-B4D4-8A86B6F79A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75166753-EDBB-44A6-A0DE-34DC3AF0A13F}" type="pres">
      <dgm:prSet presAssocID="{76436220-8004-49E4-B4D4-8A86B6F79A37}" presName="spaceRect" presStyleCnt="0"/>
      <dgm:spPr/>
    </dgm:pt>
    <dgm:pt modelId="{7CA5A10A-441E-4968-BEC2-A6456F9209D0}" type="pres">
      <dgm:prSet presAssocID="{76436220-8004-49E4-B4D4-8A86B6F79A37}" presName="textRect" presStyleLbl="revTx" presStyleIdx="1" presStyleCnt="2">
        <dgm:presLayoutVars>
          <dgm:chMax val="1"/>
          <dgm:chPref val="1"/>
        </dgm:presLayoutVars>
      </dgm:prSet>
      <dgm:spPr/>
    </dgm:pt>
  </dgm:ptLst>
  <dgm:cxnLst>
    <dgm:cxn modelId="{E7A7C412-3906-4C74-A487-E9A104AF0190}" type="presOf" srcId="{76436220-8004-49E4-B4D4-8A86B6F79A37}" destId="{7CA5A10A-441E-4968-BEC2-A6456F9209D0}" srcOrd="0" destOrd="0" presId="urn:microsoft.com/office/officeart/2018/5/layout/IconLeafLabelList"/>
    <dgm:cxn modelId="{1AD3031C-01B0-42A4-AC9C-41ABC5994CAC}" srcId="{8AE54C15-547E-4757-832D-49122C351FD8}" destId="{76436220-8004-49E4-B4D4-8A86B6F79A37}" srcOrd="1" destOrd="0" parTransId="{A80DFFB1-C65F-473F-A5CF-5D632B9EF6A9}" sibTransId="{86B51F21-12CF-4461-A13F-C07A2C592664}"/>
    <dgm:cxn modelId="{C319D742-2D97-484B-B5CA-15514CCD5799}" type="presOf" srcId="{F810928D-4E8A-4679-8A86-6096D03D5C8C}" destId="{1F286D48-91DA-40C8-8B2B-6BB4EAED6DE2}" srcOrd="0" destOrd="0" presId="urn:microsoft.com/office/officeart/2018/5/layout/IconLeafLabelList"/>
    <dgm:cxn modelId="{34C2606E-8557-44FB-83FF-16A457AC4DD6}" type="presOf" srcId="{8AE54C15-547E-4757-832D-49122C351FD8}" destId="{E59C142E-D9E0-4BD1-A3EC-EC2030A7D689}" srcOrd="0" destOrd="0" presId="urn:microsoft.com/office/officeart/2018/5/layout/IconLeafLabelList"/>
    <dgm:cxn modelId="{C6FC7AD2-2BB8-4254-9F85-3CBD7BA1537F}" srcId="{8AE54C15-547E-4757-832D-49122C351FD8}" destId="{F810928D-4E8A-4679-8A86-6096D03D5C8C}" srcOrd="0" destOrd="0" parTransId="{AAD6C325-1FAE-45F6-89D0-A686712E2886}" sibTransId="{8489C6D7-574E-4901-953E-4AFA1B935314}"/>
    <dgm:cxn modelId="{185A3F73-F7E2-4DF5-899D-3409231EC74C}" type="presParOf" srcId="{E59C142E-D9E0-4BD1-A3EC-EC2030A7D689}" destId="{BCB94FE7-050E-4069-B723-40970DD38F9D}" srcOrd="0" destOrd="0" presId="urn:microsoft.com/office/officeart/2018/5/layout/IconLeafLabelList"/>
    <dgm:cxn modelId="{0EC76D26-116C-496B-9FEA-A89D3E554BD4}" type="presParOf" srcId="{BCB94FE7-050E-4069-B723-40970DD38F9D}" destId="{605C57E0-DFF0-425C-9B3A-B57B118665B8}" srcOrd="0" destOrd="0" presId="urn:microsoft.com/office/officeart/2018/5/layout/IconLeafLabelList"/>
    <dgm:cxn modelId="{C7E8F4FB-30C1-49A1-9C3A-B7746F86E4DE}" type="presParOf" srcId="{BCB94FE7-050E-4069-B723-40970DD38F9D}" destId="{9EAE66A2-000F-457A-8367-928099B9585A}" srcOrd="1" destOrd="0" presId="urn:microsoft.com/office/officeart/2018/5/layout/IconLeafLabelList"/>
    <dgm:cxn modelId="{A3FCCD68-05A3-4725-957D-BD5AFEA20638}" type="presParOf" srcId="{BCB94FE7-050E-4069-B723-40970DD38F9D}" destId="{2B7888AF-F481-4EA2-9B0E-7BE74CBAF571}" srcOrd="2" destOrd="0" presId="urn:microsoft.com/office/officeart/2018/5/layout/IconLeafLabelList"/>
    <dgm:cxn modelId="{8AD743F7-2955-4384-93BC-8BFF49E1F6B8}" type="presParOf" srcId="{BCB94FE7-050E-4069-B723-40970DD38F9D}" destId="{1F286D48-91DA-40C8-8B2B-6BB4EAED6DE2}" srcOrd="3" destOrd="0" presId="urn:microsoft.com/office/officeart/2018/5/layout/IconLeafLabelList"/>
    <dgm:cxn modelId="{E26F5C68-3808-42A0-A4D5-DFD44F7C9E36}" type="presParOf" srcId="{E59C142E-D9E0-4BD1-A3EC-EC2030A7D689}" destId="{C0B5D93D-06C5-43A6-91F7-7E4DE73070BE}" srcOrd="1" destOrd="0" presId="urn:microsoft.com/office/officeart/2018/5/layout/IconLeafLabelList"/>
    <dgm:cxn modelId="{4ED9889B-1116-48E4-9E49-179774F16F97}" type="presParOf" srcId="{E59C142E-D9E0-4BD1-A3EC-EC2030A7D689}" destId="{BC21AB07-2180-4455-8B0E-140E42000C9C}" srcOrd="2" destOrd="0" presId="urn:microsoft.com/office/officeart/2018/5/layout/IconLeafLabelList"/>
    <dgm:cxn modelId="{010A3397-5A8A-4D11-B31C-3F66E10934D7}" type="presParOf" srcId="{BC21AB07-2180-4455-8B0E-140E42000C9C}" destId="{57BDB22C-3516-4E20-B3A7-030427C927F7}" srcOrd="0" destOrd="0" presId="urn:microsoft.com/office/officeart/2018/5/layout/IconLeafLabelList"/>
    <dgm:cxn modelId="{BB8EB16C-E45F-46D2-A4CF-A58B3575BBA0}" type="presParOf" srcId="{BC21AB07-2180-4455-8B0E-140E42000C9C}" destId="{CFD6310E-CC01-43F1-8C8D-44623C7BEF9D}" srcOrd="1" destOrd="0" presId="urn:microsoft.com/office/officeart/2018/5/layout/IconLeafLabelList"/>
    <dgm:cxn modelId="{791FA2E3-C415-4931-A2E8-C42241A9C310}" type="presParOf" srcId="{BC21AB07-2180-4455-8B0E-140E42000C9C}" destId="{75166753-EDBB-44A6-A0DE-34DC3AF0A13F}" srcOrd="2" destOrd="0" presId="urn:microsoft.com/office/officeart/2018/5/layout/IconLeafLabelList"/>
    <dgm:cxn modelId="{79DD9939-4533-42C5-A76E-C27C3F4786B5}" type="presParOf" srcId="{BC21AB07-2180-4455-8B0E-140E42000C9C}" destId="{7CA5A10A-441E-4968-BEC2-A6456F9209D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561BE-C068-4612-A835-40966E7C4D6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075C0F-6C5B-4340-AF5E-1BB214C4D48A}">
      <dgm:prSet/>
      <dgm:spPr/>
      <dgm:t>
        <a:bodyPr/>
        <a:lstStyle/>
        <a:p>
          <a:pPr>
            <a:lnSpc>
              <a:spcPct val="100000"/>
            </a:lnSpc>
          </a:pPr>
          <a:r>
            <a:rPr lang="en-US" dirty="0"/>
            <a:t>Offer choices</a:t>
          </a:r>
        </a:p>
      </dgm:t>
    </dgm:pt>
    <dgm:pt modelId="{C7A8415A-9933-4B10-A127-4E65BA41583E}" type="parTrans" cxnId="{96E248E1-0EBF-4199-A0C3-F3D527E63B3E}">
      <dgm:prSet/>
      <dgm:spPr/>
      <dgm:t>
        <a:bodyPr/>
        <a:lstStyle/>
        <a:p>
          <a:endParaRPr lang="en-US"/>
        </a:p>
      </dgm:t>
    </dgm:pt>
    <dgm:pt modelId="{8062CAD3-F3C7-4B1A-BD1E-799F19A542E8}" type="sibTrans" cxnId="{96E248E1-0EBF-4199-A0C3-F3D527E63B3E}">
      <dgm:prSet/>
      <dgm:spPr/>
      <dgm:t>
        <a:bodyPr/>
        <a:lstStyle/>
        <a:p>
          <a:endParaRPr lang="en-US"/>
        </a:p>
      </dgm:t>
    </dgm:pt>
    <dgm:pt modelId="{61518CFE-96B9-4D0C-BA8C-B6AAE6B37610}">
      <dgm:prSet/>
      <dgm:spPr/>
      <dgm:t>
        <a:bodyPr/>
        <a:lstStyle/>
        <a:p>
          <a:pPr>
            <a:lnSpc>
              <a:spcPct val="100000"/>
            </a:lnSpc>
          </a:pPr>
          <a:r>
            <a:rPr lang="en-US" dirty="0"/>
            <a:t>Give feedback</a:t>
          </a:r>
        </a:p>
      </dgm:t>
    </dgm:pt>
    <dgm:pt modelId="{99FBAE01-2BA5-4F63-858B-7B041008C96F}" type="parTrans" cxnId="{47B6B916-06E9-488C-BCD6-1D2103C56391}">
      <dgm:prSet/>
      <dgm:spPr/>
      <dgm:t>
        <a:bodyPr/>
        <a:lstStyle/>
        <a:p>
          <a:endParaRPr lang="en-US"/>
        </a:p>
      </dgm:t>
    </dgm:pt>
    <dgm:pt modelId="{81D7AF1E-B2BE-4959-9536-6EC808516F6E}" type="sibTrans" cxnId="{47B6B916-06E9-488C-BCD6-1D2103C56391}">
      <dgm:prSet/>
      <dgm:spPr/>
      <dgm:t>
        <a:bodyPr/>
        <a:lstStyle/>
        <a:p>
          <a:endParaRPr lang="en-US"/>
        </a:p>
      </dgm:t>
    </dgm:pt>
    <dgm:pt modelId="{83FB1DD0-739E-43A4-A30E-69257133B97F}">
      <dgm:prSet/>
      <dgm:spPr/>
      <dgm:t>
        <a:bodyPr/>
        <a:lstStyle/>
        <a:p>
          <a:pPr rtl="0">
            <a:lnSpc>
              <a:spcPct val="100000"/>
            </a:lnSpc>
          </a:pPr>
          <a:r>
            <a:rPr lang="en-US" dirty="0">
              <a:latin typeface="Calibri Light" panose="020F0302020204030204"/>
            </a:rPr>
            <a:t>Break into pieces that are assigned throughout the semester</a:t>
          </a:r>
          <a:endParaRPr lang="en-US" dirty="0"/>
        </a:p>
      </dgm:t>
    </dgm:pt>
    <dgm:pt modelId="{6C81F6C5-A8D2-4750-A0FD-8BC5D316E4A1}" type="parTrans" cxnId="{BE68CBB1-446C-4188-8408-94D5D51845C8}">
      <dgm:prSet/>
      <dgm:spPr/>
      <dgm:t>
        <a:bodyPr/>
        <a:lstStyle/>
        <a:p>
          <a:endParaRPr lang="en-US"/>
        </a:p>
      </dgm:t>
    </dgm:pt>
    <dgm:pt modelId="{2DC47D53-7464-497B-8FEA-C6535A15A608}" type="sibTrans" cxnId="{BE68CBB1-446C-4188-8408-94D5D51845C8}">
      <dgm:prSet/>
      <dgm:spPr/>
      <dgm:t>
        <a:bodyPr/>
        <a:lstStyle/>
        <a:p>
          <a:endParaRPr lang="en-US"/>
        </a:p>
      </dgm:t>
    </dgm:pt>
    <dgm:pt modelId="{DB5BF90E-07F0-4338-809C-5A06ADD18B4F}">
      <dgm:prSet/>
      <dgm:spPr/>
      <dgm:t>
        <a:bodyPr/>
        <a:lstStyle/>
        <a:p>
          <a:pPr>
            <a:lnSpc>
              <a:spcPct val="100000"/>
            </a:lnSpc>
          </a:pPr>
          <a:r>
            <a:rPr lang="en-US" dirty="0"/>
            <a:t>Ask students to reflect on what and how they learned</a:t>
          </a:r>
        </a:p>
      </dgm:t>
    </dgm:pt>
    <dgm:pt modelId="{C90B6959-2774-4D22-AAC8-EC561448366E}" type="parTrans" cxnId="{CA1C601D-A2F8-4062-A936-FC10D775FBB9}">
      <dgm:prSet/>
      <dgm:spPr/>
      <dgm:t>
        <a:bodyPr/>
        <a:lstStyle/>
        <a:p>
          <a:endParaRPr lang="en-US"/>
        </a:p>
      </dgm:t>
    </dgm:pt>
    <dgm:pt modelId="{41F8826C-573E-4EF3-A778-9366291A654F}" type="sibTrans" cxnId="{CA1C601D-A2F8-4062-A936-FC10D775FBB9}">
      <dgm:prSet/>
      <dgm:spPr/>
      <dgm:t>
        <a:bodyPr/>
        <a:lstStyle/>
        <a:p>
          <a:endParaRPr lang="en-US"/>
        </a:p>
      </dgm:t>
    </dgm:pt>
    <dgm:pt modelId="{EECC8ECA-6706-48DB-8D8A-58476FE1ABB6}">
      <dgm:prSet phldr="0"/>
      <dgm:spPr/>
      <dgm:t>
        <a:bodyPr/>
        <a:lstStyle/>
        <a:p>
          <a:pPr>
            <a:lnSpc>
              <a:spcPct val="100000"/>
            </a:lnSpc>
          </a:pPr>
          <a:r>
            <a:rPr lang="en-US" dirty="0">
              <a:latin typeface="Calibri Light" panose="020F0302020204030204"/>
            </a:rPr>
            <a:t>Allow students to submit drafts</a:t>
          </a:r>
        </a:p>
      </dgm:t>
    </dgm:pt>
    <dgm:pt modelId="{9509BEA3-1558-4688-93D7-302509CB5279}" type="parTrans" cxnId="{9C184FA1-ED3D-4C8F-AD99-D570B66C0C70}">
      <dgm:prSet/>
      <dgm:spPr/>
    </dgm:pt>
    <dgm:pt modelId="{2F0556FC-BF59-4867-B8FC-2BF9F56E5CDF}" type="sibTrans" cxnId="{9C184FA1-ED3D-4C8F-AD99-D570B66C0C70}">
      <dgm:prSet/>
      <dgm:spPr/>
    </dgm:pt>
    <dgm:pt modelId="{CB5EDA20-8852-451A-9467-CACC77CD0961}" type="pres">
      <dgm:prSet presAssocID="{F5E561BE-C068-4612-A835-40966E7C4D60}" presName="root" presStyleCnt="0">
        <dgm:presLayoutVars>
          <dgm:dir/>
          <dgm:resizeHandles val="exact"/>
        </dgm:presLayoutVars>
      </dgm:prSet>
      <dgm:spPr/>
    </dgm:pt>
    <dgm:pt modelId="{41CAB65B-D2A0-4381-9E3C-7416B506769E}" type="pres">
      <dgm:prSet presAssocID="{F8075C0F-6C5B-4340-AF5E-1BB214C4D48A}" presName="compNode" presStyleCnt="0"/>
      <dgm:spPr/>
    </dgm:pt>
    <dgm:pt modelId="{71EA9A76-104D-439A-B5AB-92980DFD87B0}" type="pres">
      <dgm:prSet presAssocID="{F8075C0F-6C5B-4340-AF5E-1BB214C4D48A}" presName="bgRect" presStyleLbl="bgShp" presStyleIdx="0" presStyleCnt="5"/>
      <dgm:spPr/>
    </dgm:pt>
    <dgm:pt modelId="{FF0DFA3D-B7D5-49BC-BEA2-7A15E57CF681}" type="pres">
      <dgm:prSet presAssocID="{F8075C0F-6C5B-4340-AF5E-1BB214C4D48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9BDE5C2-D4DC-4F37-9987-725E55A7392E}" type="pres">
      <dgm:prSet presAssocID="{F8075C0F-6C5B-4340-AF5E-1BB214C4D48A}" presName="spaceRect" presStyleCnt="0"/>
      <dgm:spPr/>
    </dgm:pt>
    <dgm:pt modelId="{782BC2A6-F439-4170-AEA6-ABA074036EA4}" type="pres">
      <dgm:prSet presAssocID="{F8075C0F-6C5B-4340-AF5E-1BB214C4D48A}" presName="parTx" presStyleLbl="revTx" presStyleIdx="0" presStyleCnt="5">
        <dgm:presLayoutVars>
          <dgm:chMax val="0"/>
          <dgm:chPref val="0"/>
        </dgm:presLayoutVars>
      </dgm:prSet>
      <dgm:spPr/>
    </dgm:pt>
    <dgm:pt modelId="{9335F20B-DE96-49CC-9426-BA3DA2B4A4F5}" type="pres">
      <dgm:prSet presAssocID="{8062CAD3-F3C7-4B1A-BD1E-799F19A542E8}" presName="sibTrans" presStyleCnt="0"/>
      <dgm:spPr/>
    </dgm:pt>
    <dgm:pt modelId="{C9F119A8-8AD1-4604-AF6A-6CC6F65D13DA}" type="pres">
      <dgm:prSet presAssocID="{61518CFE-96B9-4D0C-BA8C-B6AAE6B37610}" presName="compNode" presStyleCnt="0"/>
      <dgm:spPr/>
    </dgm:pt>
    <dgm:pt modelId="{7A392C88-BEA6-4BB7-A36C-53AAFCDE4F92}" type="pres">
      <dgm:prSet presAssocID="{61518CFE-96B9-4D0C-BA8C-B6AAE6B37610}" presName="bgRect" presStyleLbl="bgShp" presStyleIdx="1" presStyleCnt="5"/>
      <dgm:spPr/>
    </dgm:pt>
    <dgm:pt modelId="{F2C04145-99EB-4D1F-AFFA-D6FEB5B07160}" type="pres">
      <dgm:prSet presAssocID="{61518CFE-96B9-4D0C-BA8C-B6AAE6B376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25C23EE-C523-4341-AB59-F5F7CB5445C7}" type="pres">
      <dgm:prSet presAssocID="{61518CFE-96B9-4D0C-BA8C-B6AAE6B37610}" presName="spaceRect" presStyleCnt="0"/>
      <dgm:spPr/>
    </dgm:pt>
    <dgm:pt modelId="{5A9053BE-003C-487A-ABDA-89DC0B1A7035}" type="pres">
      <dgm:prSet presAssocID="{61518CFE-96B9-4D0C-BA8C-B6AAE6B37610}" presName="parTx" presStyleLbl="revTx" presStyleIdx="1" presStyleCnt="5">
        <dgm:presLayoutVars>
          <dgm:chMax val="0"/>
          <dgm:chPref val="0"/>
        </dgm:presLayoutVars>
      </dgm:prSet>
      <dgm:spPr/>
    </dgm:pt>
    <dgm:pt modelId="{E0EFCD8D-3C0D-4D51-945E-C4E20714ADA2}" type="pres">
      <dgm:prSet presAssocID="{81D7AF1E-B2BE-4959-9536-6EC808516F6E}" presName="sibTrans" presStyleCnt="0"/>
      <dgm:spPr/>
    </dgm:pt>
    <dgm:pt modelId="{B51FE0CC-7B61-4463-993E-3F9F1EE2905E}" type="pres">
      <dgm:prSet presAssocID="{83FB1DD0-739E-43A4-A30E-69257133B97F}" presName="compNode" presStyleCnt="0"/>
      <dgm:spPr/>
    </dgm:pt>
    <dgm:pt modelId="{00FAEB90-056B-492E-A066-1326910F1B11}" type="pres">
      <dgm:prSet presAssocID="{83FB1DD0-739E-43A4-A30E-69257133B97F}" presName="bgRect" presStyleLbl="bgShp" presStyleIdx="2" presStyleCnt="5"/>
      <dgm:spPr/>
    </dgm:pt>
    <dgm:pt modelId="{E83AA059-DD1A-43D0-9F4A-579744C99993}" type="pres">
      <dgm:prSet presAssocID="{83FB1DD0-739E-43A4-A30E-69257133B97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lar system"/>
        </a:ext>
      </dgm:extLst>
    </dgm:pt>
    <dgm:pt modelId="{B65919C7-A202-434C-8353-811177993598}" type="pres">
      <dgm:prSet presAssocID="{83FB1DD0-739E-43A4-A30E-69257133B97F}" presName="spaceRect" presStyleCnt="0"/>
      <dgm:spPr/>
    </dgm:pt>
    <dgm:pt modelId="{0EAF1861-96D9-4FB8-BE98-561282E1456D}" type="pres">
      <dgm:prSet presAssocID="{83FB1DD0-739E-43A4-A30E-69257133B97F}" presName="parTx" presStyleLbl="revTx" presStyleIdx="2" presStyleCnt="5">
        <dgm:presLayoutVars>
          <dgm:chMax val="0"/>
          <dgm:chPref val="0"/>
        </dgm:presLayoutVars>
      </dgm:prSet>
      <dgm:spPr/>
    </dgm:pt>
    <dgm:pt modelId="{0F05809E-15B7-4730-8058-147B398A3C66}" type="pres">
      <dgm:prSet presAssocID="{2DC47D53-7464-497B-8FEA-C6535A15A608}" presName="sibTrans" presStyleCnt="0"/>
      <dgm:spPr/>
    </dgm:pt>
    <dgm:pt modelId="{005D8971-4220-49E3-AE2A-E590AEE5518E}" type="pres">
      <dgm:prSet presAssocID="{EECC8ECA-6706-48DB-8D8A-58476FE1ABB6}" presName="compNode" presStyleCnt="0"/>
      <dgm:spPr/>
    </dgm:pt>
    <dgm:pt modelId="{1266A03B-45F3-473C-BAEC-055AAD19DD9D}" type="pres">
      <dgm:prSet presAssocID="{EECC8ECA-6706-48DB-8D8A-58476FE1ABB6}" presName="bgRect" presStyleLbl="bgShp" presStyleIdx="3" presStyleCnt="5"/>
      <dgm:spPr/>
    </dgm:pt>
    <dgm:pt modelId="{4D62F776-EA09-43EF-A9D0-AD64CD0DBB04}" type="pres">
      <dgm:prSet presAssocID="{EECC8ECA-6706-48DB-8D8A-58476FE1ABB6}" presName="iconRect" presStyleLbl="node1" presStyleIdx="3" presStyleCnt="5"/>
      <dgm:spPr/>
    </dgm:pt>
    <dgm:pt modelId="{8CC7B918-0169-4E9F-8DFB-9D6AA3E090E0}" type="pres">
      <dgm:prSet presAssocID="{EECC8ECA-6706-48DB-8D8A-58476FE1ABB6}" presName="spaceRect" presStyleCnt="0"/>
      <dgm:spPr/>
    </dgm:pt>
    <dgm:pt modelId="{E8007F3D-A9E9-4AEB-AA33-E37ACF719CBA}" type="pres">
      <dgm:prSet presAssocID="{EECC8ECA-6706-48DB-8D8A-58476FE1ABB6}" presName="parTx" presStyleLbl="revTx" presStyleIdx="3" presStyleCnt="5">
        <dgm:presLayoutVars>
          <dgm:chMax val="0"/>
          <dgm:chPref val="0"/>
        </dgm:presLayoutVars>
      </dgm:prSet>
      <dgm:spPr/>
    </dgm:pt>
    <dgm:pt modelId="{FF788812-0737-4063-B93B-510AD672FF9C}" type="pres">
      <dgm:prSet presAssocID="{2F0556FC-BF59-4867-B8FC-2BF9F56E5CDF}" presName="sibTrans" presStyleCnt="0"/>
      <dgm:spPr/>
    </dgm:pt>
    <dgm:pt modelId="{9F00B7FB-E860-42C8-B7CE-A7847E35F95C}" type="pres">
      <dgm:prSet presAssocID="{DB5BF90E-07F0-4338-809C-5A06ADD18B4F}" presName="compNode" presStyleCnt="0"/>
      <dgm:spPr/>
    </dgm:pt>
    <dgm:pt modelId="{2CCCF6ED-89F9-47C7-9C4B-C07C3E7C5A15}" type="pres">
      <dgm:prSet presAssocID="{DB5BF90E-07F0-4338-809C-5A06ADD18B4F}" presName="bgRect" presStyleLbl="bgShp" presStyleIdx="4" presStyleCnt="5"/>
      <dgm:spPr/>
    </dgm:pt>
    <dgm:pt modelId="{BE46BFEC-4530-4A6B-8121-1571B6974D48}" type="pres">
      <dgm:prSet presAssocID="{DB5BF90E-07F0-4338-809C-5A06ADD18B4F}"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8C21322-75EE-432C-BC26-56DF3207187A}" type="pres">
      <dgm:prSet presAssocID="{DB5BF90E-07F0-4338-809C-5A06ADD18B4F}" presName="spaceRect" presStyleCnt="0"/>
      <dgm:spPr/>
    </dgm:pt>
    <dgm:pt modelId="{2F0FE1F4-870B-4011-9770-BA8D2EBB3944}" type="pres">
      <dgm:prSet presAssocID="{DB5BF90E-07F0-4338-809C-5A06ADD18B4F}" presName="parTx" presStyleLbl="revTx" presStyleIdx="4" presStyleCnt="5">
        <dgm:presLayoutVars>
          <dgm:chMax val="0"/>
          <dgm:chPref val="0"/>
        </dgm:presLayoutVars>
      </dgm:prSet>
      <dgm:spPr/>
    </dgm:pt>
  </dgm:ptLst>
  <dgm:cxnLst>
    <dgm:cxn modelId="{47B6B916-06E9-488C-BCD6-1D2103C56391}" srcId="{F5E561BE-C068-4612-A835-40966E7C4D60}" destId="{61518CFE-96B9-4D0C-BA8C-B6AAE6B37610}" srcOrd="1" destOrd="0" parTransId="{99FBAE01-2BA5-4F63-858B-7B041008C96F}" sibTransId="{81D7AF1E-B2BE-4959-9536-6EC808516F6E}"/>
    <dgm:cxn modelId="{CA1C601D-A2F8-4062-A936-FC10D775FBB9}" srcId="{F5E561BE-C068-4612-A835-40966E7C4D60}" destId="{DB5BF90E-07F0-4338-809C-5A06ADD18B4F}" srcOrd="4" destOrd="0" parTransId="{C90B6959-2774-4D22-AAC8-EC561448366E}" sibTransId="{41F8826C-573E-4EF3-A778-9366291A654F}"/>
    <dgm:cxn modelId="{DB1AF41F-E547-4C37-A0AE-317F749E23C5}" type="presOf" srcId="{61518CFE-96B9-4D0C-BA8C-B6AAE6B37610}" destId="{5A9053BE-003C-487A-ABDA-89DC0B1A7035}" srcOrd="0" destOrd="0" presId="urn:microsoft.com/office/officeart/2018/2/layout/IconVerticalSolidList"/>
    <dgm:cxn modelId="{E85D9049-5828-4E0F-9423-E875DAFEBD6E}" type="presOf" srcId="{F8075C0F-6C5B-4340-AF5E-1BB214C4D48A}" destId="{782BC2A6-F439-4170-AEA6-ABA074036EA4}" srcOrd="0" destOrd="0" presId="urn:microsoft.com/office/officeart/2018/2/layout/IconVerticalSolidList"/>
    <dgm:cxn modelId="{C8D7B980-19E7-4FC4-A313-835E04615D70}" type="presOf" srcId="{83FB1DD0-739E-43A4-A30E-69257133B97F}" destId="{0EAF1861-96D9-4FB8-BE98-561282E1456D}" srcOrd="0" destOrd="0" presId="urn:microsoft.com/office/officeart/2018/2/layout/IconVerticalSolidList"/>
    <dgm:cxn modelId="{F5EB368B-D367-4413-BF90-E5F430BAF1D2}" type="presOf" srcId="{F5E561BE-C068-4612-A835-40966E7C4D60}" destId="{CB5EDA20-8852-451A-9467-CACC77CD0961}" srcOrd="0" destOrd="0" presId="urn:microsoft.com/office/officeart/2018/2/layout/IconVerticalSolidList"/>
    <dgm:cxn modelId="{A411828D-4149-41D4-80E5-F90ECE202121}" type="presOf" srcId="{DB5BF90E-07F0-4338-809C-5A06ADD18B4F}" destId="{2F0FE1F4-870B-4011-9770-BA8D2EBB3944}" srcOrd="0" destOrd="0" presId="urn:microsoft.com/office/officeart/2018/2/layout/IconVerticalSolidList"/>
    <dgm:cxn modelId="{9C184FA1-ED3D-4C8F-AD99-D570B66C0C70}" srcId="{F5E561BE-C068-4612-A835-40966E7C4D60}" destId="{EECC8ECA-6706-48DB-8D8A-58476FE1ABB6}" srcOrd="3" destOrd="0" parTransId="{9509BEA3-1558-4688-93D7-302509CB5279}" sibTransId="{2F0556FC-BF59-4867-B8FC-2BF9F56E5CDF}"/>
    <dgm:cxn modelId="{BE68CBB1-446C-4188-8408-94D5D51845C8}" srcId="{F5E561BE-C068-4612-A835-40966E7C4D60}" destId="{83FB1DD0-739E-43A4-A30E-69257133B97F}" srcOrd="2" destOrd="0" parTransId="{6C81F6C5-A8D2-4750-A0FD-8BC5D316E4A1}" sibTransId="{2DC47D53-7464-497B-8FEA-C6535A15A608}"/>
    <dgm:cxn modelId="{D67884C7-5E97-4A8D-9135-7C11F3033B28}" type="presOf" srcId="{EECC8ECA-6706-48DB-8D8A-58476FE1ABB6}" destId="{E8007F3D-A9E9-4AEB-AA33-E37ACF719CBA}" srcOrd="0" destOrd="0" presId="urn:microsoft.com/office/officeart/2018/2/layout/IconVerticalSolidList"/>
    <dgm:cxn modelId="{96E248E1-0EBF-4199-A0C3-F3D527E63B3E}" srcId="{F5E561BE-C068-4612-A835-40966E7C4D60}" destId="{F8075C0F-6C5B-4340-AF5E-1BB214C4D48A}" srcOrd="0" destOrd="0" parTransId="{C7A8415A-9933-4B10-A127-4E65BA41583E}" sibTransId="{8062CAD3-F3C7-4B1A-BD1E-799F19A542E8}"/>
    <dgm:cxn modelId="{5520D5DF-8441-4557-AAAB-49FA7205D866}" type="presParOf" srcId="{CB5EDA20-8852-451A-9467-CACC77CD0961}" destId="{41CAB65B-D2A0-4381-9E3C-7416B506769E}" srcOrd="0" destOrd="0" presId="urn:microsoft.com/office/officeart/2018/2/layout/IconVerticalSolidList"/>
    <dgm:cxn modelId="{AB754856-245C-4B84-BB6D-F6E80CC470B6}" type="presParOf" srcId="{41CAB65B-D2A0-4381-9E3C-7416B506769E}" destId="{71EA9A76-104D-439A-B5AB-92980DFD87B0}" srcOrd="0" destOrd="0" presId="urn:microsoft.com/office/officeart/2018/2/layout/IconVerticalSolidList"/>
    <dgm:cxn modelId="{89D724B6-0D71-415F-A751-5490E3A6C544}" type="presParOf" srcId="{41CAB65B-D2A0-4381-9E3C-7416B506769E}" destId="{FF0DFA3D-B7D5-49BC-BEA2-7A15E57CF681}" srcOrd="1" destOrd="0" presId="urn:microsoft.com/office/officeart/2018/2/layout/IconVerticalSolidList"/>
    <dgm:cxn modelId="{8B97DE9A-FEF4-4D18-A866-548A8EB50CCE}" type="presParOf" srcId="{41CAB65B-D2A0-4381-9E3C-7416B506769E}" destId="{09BDE5C2-D4DC-4F37-9987-725E55A7392E}" srcOrd="2" destOrd="0" presId="urn:microsoft.com/office/officeart/2018/2/layout/IconVerticalSolidList"/>
    <dgm:cxn modelId="{5DBA11D5-0AD9-4846-97D1-CCB266BF9FA8}" type="presParOf" srcId="{41CAB65B-D2A0-4381-9E3C-7416B506769E}" destId="{782BC2A6-F439-4170-AEA6-ABA074036EA4}" srcOrd="3" destOrd="0" presId="urn:microsoft.com/office/officeart/2018/2/layout/IconVerticalSolidList"/>
    <dgm:cxn modelId="{2707F811-F52C-4628-B283-8C71AA255806}" type="presParOf" srcId="{CB5EDA20-8852-451A-9467-CACC77CD0961}" destId="{9335F20B-DE96-49CC-9426-BA3DA2B4A4F5}" srcOrd="1" destOrd="0" presId="urn:microsoft.com/office/officeart/2018/2/layout/IconVerticalSolidList"/>
    <dgm:cxn modelId="{FA66F920-8C8A-4799-969B-6BD3A9E4133D}" type="presParOf" srcId="{CB5EDA20-8852-451A-9467-CACC77CD0961}" destId="{C9F119A8-8AD1-4604-AF6A-6CC6F65D13DA}" srcOrd="2" destOrd="0" presId="urn:microsoft.com/office/officeart/2018/2/layout/IconVerticalSolidList"/>
    <dgm:cxn modelId="{2F9B0818-FD4F-4969-A92A-5F8BB10FFDB8}" type="presParOf" srcId="{C9F119A8-8AD1-4604-AF6A-6CC6F65D13DA}" destId="{7A392C88-BEA6-4BB7-A36C-53AAFCDE4F92}" srcOrd="0" destOrd="0" presId="urn:microsoft.com/office/officeart/2018/2/layout/IconVerticalSolidList"/>
    <dgm:cxn modelId="{CD1D8227-475A-4741-8E51-2D4C564FE3B3}" type="presParOf" srcId="{C9F119A8-8AD1-4604-AF6A-6CC6F65D13DA}" destId="{F2C04145-99EB-4D1F-AFFA-D6FEB5B07160}" srcOrd="1" destOrd="0" presId="urn:microsoft.com/office/officeart/2018/2/layout/IconVerticalSolidList"/>
    <dgm:cxn modelId="{CD48EDBB-097C-4BA2-9664-FBBBE37A292B}" type="presParOf" srcId="{C9F119A8-8AD1-4604-AF6A-6CC6F65D13DA}" destId="{D25C23EE-C523-4341-AB59-F5F7CB5445C7}" srcOrd="2" destOrd="0" presId="urn:microsoft.com/office/officeart/2018/2/layout/IconVerticalSolidList"/>
    <dgm:cxn modelId="{7F701EBC-0929-492F-A6FF-EBCD12ABC1F1}" type="presParOf" srcId="{C9F119A8-8AD1-4604-AF6A-6CC6F65D13DA}" destId="{5A9053BE-003C-487A-ABDA-89DC0B1A7035}" srcOrd="3" destOrd="0" presId="urn:microsoft.com/office/officeart/2018/2/layout/IconVerticalSolidList"/>
    <dgm:cxn modelId="{59D5CF67-60DF-4F19-A20D-76175EC49C0E}" type="presParOf" srcId="{CB5EDA20-8852-451A-9467-CACC77CD0961}" destId="{E0EFCD8D-3C0D-4D51-945E-C4E20714ADA2}" srcOrd="3" destOrd="0" presId="urn:microsoft.com/office/officeart/2018/2/layout/IconVerticalSolidList"/>
    <dgm:cxn modelId="{E6B7A8B8-BA6E-4F0F-861C-E00F04EEE0AD}" type="presParOf" srcId="{CB5EDA20-8852-451A-9467-CACC77CD0961}" destId="{B51FE0CC-7B61-4463-993E-3F9F1EE2905E}" srcOrd="4" destOrd="0" presId="urn:microsoft.com/office/officeart/2018/2/layout/IconVerticalSolidList"/>
    <dgm:cxn modelId="{370C7604-AF69-4F8B-81DB-039ACF2BBB76}" type="presParOf" srcId="{B51FE0CC-7B61-4463-993E-3F9F1EE2905E}" destId="{00FAEB90-056B-492E-A066-1326910F1B11}" srcOrd="0" destOrd="0" presId="urn:microsoft.com/office/officeart/2018/2/layout/IconVerticalSolidList"/>
    <dgm:cxn modelId="{7E59655C-7176-4B1B-98B3-06B27B52016C}" type="presParOf" srcId="{B51FE0CC-7B61-4463-993E-3F9F1EE2905E}" destId="{E83AA059-DD1A-43D0-9F4A-579744C99993}" srcOrd="1" destOrd="0" presId="urn:microsoft.com/office/officeart/2018/2/layout/IconVerticalSolidList"/>
    <dgm:cxn modelId="{8E2AFCA3-F713-4B2B-AD31-BB3A5E325D73}" type="presParOf" srcId="{B51FE0CC-7B61-4463-993E-3F9F1EE2905E}" destId="{B65919C7-A202-434C-8353-811177993598}" srcOrd="2" destOrd="0" presId="urn:microsoft.com/office/officeart/2018/2/layout/IconVerticalSolidList"/>
    <dgm:cxn modelId="{407C5B26-E280-4379-B2E6-4968A9A959A3}" type="presParOf" srcId="{B51FE0CC-7B61-4463-993E-3F9F1EE2905E}" destId="{0EAF1861-96D9-4FB8-BE98-561282E1456D}" srcOrd="3" destOrd="0" presId="urn:microsoft.com/office/officeart/2018/2/layout/IconVerticalSolidList"/>
    <dgm:cxn modelId="{78F74D7E-CE75-49BC-B692-595DC7EC6292}" type="presParOf" srcId="{CB5EDA20-8852-451A-9467-CACC77CD0961}" destId="{0F05809E-15B7-4730-8058-147B398A3C66}" srcOrd="5" destOrd="0" presId="urn:microsoft.com/office/officeart/2018/2/layout/IconVerticalSolidList"/>
    <dgm:cxn modelId="{5D0F8A6B-8046-4096-9147-7ED49F9C0C40}" type="presParOf" srcId="{CB5EDA20-8852-451A-9467-CACC77CD0961}" destId="{005D8971-4220-49E3-AE2A-E590AEE5518E}" srcOrd="6" destOrd="0" presId="urn:microsoft.com/office/officeart/2018/2/layout/IconVerticalSolidList"/>
    <dgm:cxn modelId="{882D9A6E-A3C1-47EB-84C1-3C33071E100E}" type="presParOf" srcId="{005D8971-4220-49E3-AE2A-E590AEE5518E}" destId="{1266A03B-45F3-473C-BAEC-055AAD19DD9D}" srcOrd="0" destOrd="0" presId="urn:microsoft.com/office/officeart/2018/2/layout/IconVerticalSolidList"/>
    <dgm:cxn modelId="{2F591489-8240-4122-8C9F-D758775C7A98}" type="presParOf" srcId="{005D8971-4220-49E3-AE2A-E590AEE5518E}" destId="{4D62F776-EA09-43EF-A9D0-AD64CD0DBB04}" srcOrd="1" destOrd="0" presId="urn:microsoft.com/office/officeart/2018/2/layout/IconVerticalSolidList"/>
    <dgm:cxn modelId="{0C03F350-7C4D-4A71-8B6B-8A38CB15933E}" type="presParOf" srcId="{005D8971-4220-49E3-AE2A-E590AEE5518E}" destId="{8CC7B918-0169-4E9F-8DFB-9D6AA3E090E0}" srcOrd="2" destOrd="0" presId="urn:microsoft.com/office/officeart/2018/2/layout/IconVerticalSolidList"/>
    <dgm:cxn modelId="{81CDEB39-8493-4DC8-98CB-50F4541E2631}" type="presParOf" srcId="{005D8971-4220-49E3-AE2A-E590AEE5518E}" destId="{E8007F3D-A9E9-4AEB-AA33-E37ACF719CBA}" srcOrd="3" destOrd="0" presId="urn:microsoft.com/office/officeart/2018/2/layout/IconVerticalSolidList"/>
    <dgm:cxn modelId="{79F708B9-CDDD-4A26-9B1D-FAB8855C909F}" type="presParOf" srcId="{CB5EDA20-8852-451A-9467-CACC77CD0961}" destId="{FF788812-0737-4063-B93B-510AD672FF9C}" srcOrd="7" destOrd="0" presId="urn:microsoft.com/office/officeart/2018/2/layout/IconVerticalSolidList"/>
    <dgm:cxn modelId="{4A0886D1-1F62-47D9-8876-19CE52819F18}" type="presParOf" srcId="{CB5EDA20-8852-451A-9467-CACC77CD0961}" destId="{9F00B7FB-E860-42C8-B7CE-A7847E35F95C}" srcOrd="8" destOrd="0" presId="urn:microsoft.com/office/officeart/2018/2/layout/IconVerticalSolidList"/>
    <dgm:cxn modelId="{04A5F479-0B97-4FB7-8100-6233E4199255}" type="presParOf" srcId="{9F00B7FB-E860-42C8-B7CE-A7847E35F95C}" destId="{2CCCF6ED-89F9-47C7-9C4B-C07C3E7C5A15}" srcOrd="0" destOrd="0" presId="urn:microsoft.com/office/officeart/2018/2/layout/IconVerticalSolidList"/>
    <dgm:cxn modelId="{8634AAEC-A906-4672-BE6A-409992DE4877}" type="presParOf" srcId="{9F00B7FB-E860-42C8-B7CE-A7847E35F95C}" destId="{BE46BFEC-4530-4A6B-8121-1571B6974D48}" srcOrd="1" destOrd="0" presId="urn:microsoft.com/office/officeart/2018/2/layout/IconVerticalSolidList"/>
    <dgm:cxn modelId="{660F4B5F-8022-48E6-ABF4-0C884BA66F60}" type="presParOf" srcId="{9F00B7FB-E860-42C8-B7CE-A7847E35F95C}" destId="{48C21322-75EE-432C-BC26-56DF3207187A}" srcOrd="2" destOrd="0" presId="urn:microsoft.com/office/officeart/2018/2/layout/IconVerticalSolidList"/>
    <dgm:cxn modelId="{00C540B4-2C57-4842-AA2E-8EE543030604}" type="presParOf" srcId="{9F00B7FB-E860-42C8-B7CE-A7847E35F95C}" destId="{2F0FE1F4-870B-4011-9770-BA8D2EBB39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4429B-6341-4D94-9858-7EE7E4E5F571}">
      <dsp:nvSpPr>
        <dsp:cNvPr id="0" name=""/>
        <dsp:cNvSpPr/>
      </dsp:nvSpPr>
      <dsp:spPr>
        <a:xfrm>
          <a:off x="1825284" y="29336"/>
          <a:ext cx="1510523" cy="14900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A3B574-8BD6-4FF4-925F-F76A8D4BF18C}">
      <dsp:nvSpPr>
        <dsp:cNvPr id="0" name=""/>
        <dsp:cNvSpPr/>
      </dsp:nvSpPr>
      <dsp:spPr>
        <a:xfrm>
          <a:off x="422655" y="1703262"/>
          <a:ext cx="4315781" cy="63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i="0" u="none" strike="noStrike" kern="1200" cap="none" baseline="0" noProof="0" dirty="0">
              <a:solidFill>
                <a:srgbClr val="010000"/>
              </a:solidFill>
              <a:latin typeface="Calibri Light"/>
              <a:cs typeface="Calibri Light"/>
            </a:rPr>
            <a:t>Intent of Session</a:t>
          </a:r>
        </a:p>
      </dsp:txBody>
      <dsp:txXfrm>
        <a:off x="422655" y="1703262"/>
        <a:ext cx="4315781" cy="638603"/>
      </dsp:txXfrm>
    </dsp:sp>
    <dsp:sp modelId="{2C7F0DBC-C785-45F8-9DAB-97F1443CF95B}">
      <dsp:nvSpPr>
        <dsp:cNvPr id="0" name=""/>
        <dsp:cNvSpPr/>
      </dsp:nvSpPr>
      <dsp:spPr>
        <a:xfrm>
          <a:off x="422655" y="2427377"/>
          <a:ext cx="4315781" cy="187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Review definition of academic integrity</a:t>
          </a:r>
        </a:p>
        <a:p>
          <a:pPr marL="0" lvl="0" indent="0" algn="ctr" defTabSz="755650">
            <a:lnSpc>
              <a:spcPct val="100000"/>
            </a:lnSpc>
            <a:spcBef>
              <a:spcPct val="0"/>
            </a:spcBef>
            <a:spcAft>
              <a:spcPct val="35000"/>
            </a:spcAft>
            <a:buNone/>
          </a:pPr>
          <a:r>
            <a:rPr lang="en-US" sz="1700" kern="1200" dirty="0"/>
            <a:t>Discuss instructor's role in educating students</a:t>
          </a:r>
          <a:r>
            <a:rPr lang="en-US" sz="1700" kern="1200" dirty="0">
              <a:latin typeface="Calibri Light" panose="020F0302020204030204"/>
            </a:rPr>
            <a:t> about academic integrity</a:t>
          </a:r>
          <a:endParaRPr lang="en-US" sz="1700" kern="1200" dirty="0"/>
        </a:p>
        <a:p>
          <a:pPr marL="0" lvl="0" indent="0" algn="ctr" defTabSz="755650">
            <a:lnSpc>
              <a:spcPct val="100000"/>
            </a:lnSpc>
            <a:spcBef>
              <a:spcPct val="0"/>
            </a:spcBef>
            <a:spcAft>
              <a:spcPct val="35000"/>
            </a:spcAft>
            <a:buNone/>
          </a:pPr>
          <a:r>
            <a:rPr lang="en-US" sz="1700" kern="1200" dirty="0"/>
            <a:t>Discuss instructor's role in designing thoughtful assignments &amp; exams</a:t>
          </a:r>
        </a:p>
      </dsp:txBody>
      <dsp:txXfrm>
        <a:off x="422655" y="2427377"/>
        <a:ext cx="4315781" cy="1877542"/>
      </dsp:txXfrm>
    </dsp:sp>
    <dsp:sp modelId="{3E8E5171-9704-4F76-A264-139C8966BA85}">
      <dsp:nvSpPr>
        <dsp:cNvPr id="0" name=""/>
        <dsp:cNvSpPr/>
      </dsp:nvSpPr>
      <dsp:spPr>
        <a:xfrm>
          <a:off x="6896327" y="29336"/>
          <a:ext cx="1510523" cy="1490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17E54C-A0B8-44CA-A499-E457D3CC3C04}">
      <dsp:nvSpPr>
        <dsp:cNvPr id="0" name=""/>
        <dsp:cNvSpPr/>
      </dsp:nvSpPr>
      <dsp:spPr>
        <a:xfrm>
          <a:off x="5493698" y="1703262"/>
          <a:ext cx="4315781" cy="638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latin typeface="Calibri Light" panose="020F0302020204030204"/>
            </a:rPr>
            <a:t>Plan for session</a:t>
          </a:r>
          <a:endParaRPr lang="en-US" sz="3600" kern="1200" dirty="0"/>
        </a:p>
      </dsp:txBody>
      <dsp:txXfrm>
        <a:off x="5493698" y="1703262"/>
        <a:ext cx="4315781" cy="638603"/>
      </dsp:txXfrm>
    </dsp:sp>
    <dsp:sp modelId="{E3ED84FD-4207-4946-B593-1CF299A9B830}">
      <dsp:nvSpPr>
        <dsp:cNvPr id="0" name=""/>
        <dsp:cNvSpPr/>
      </dsp:nvSpPr>
      <dsp:spPr>
        <a:xfrm>
          <a:off x="5493698" y="2427377"/>
          <a:ext cx="4315781" cy="187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100000"/>
            </a:lnSpc>
            <a:spcBef>
              <a:spcPct val="0"/>
            </a:spcBef>
            <a:spcAft>
              <a:spcPct val="35000"/>
            </a:spcAft>
            <a:buNone/>
          </a:pPr>
          <a:r>
            <a:rPr lang="en-US" sz="1700" kern="1200" dirty="0">
              <a:latin typeface="Calibri Light" panose="020F0302020204030204"/>
            </a:rPr>
            <a:t> After I define academic integrity, there will be three sections of the presentation (educating students, designing assignments, designing exams). We will also review sample assignments and sample exam questions </a:t>
          </a:r>
          <a:endParaRPr lang="en-US" sz="1700" kern="1200" dirty="0"/>
        </a:p>
        <a:p>
          <a:pPr marL="0" lvl="0" indent="0" algn="ctr" defTabSz="755650" rtl="0">
            <a:lnSpc>
              <a:spcPct val="100000"/>
            </a:lnSpc>
            <a:spcBef>
              <a:spcPct val="0"/>
            </a:spcBef>
            <a:spcAft>
              <a:spcPct val="35000"/>
            </a:spcAft>
            <a:buNone/>
          </a:pPr>
          <a:r>
            <a:rPr lang="en-US" sz="1700" kern="1200" dirty="0">
              <a:latin typeface="Calibri Light" panose="020F0302020204030204"/>
            </a:rPr>
            <a:t>After each section, you</a:t>
          </a:r>
          <a:r>
            <a:rPr lang="en-US" sz="1700" kern="1200" dirty="0"/>
            <a:t> will be invited to participate via </a:t>
          </a:r>
          <a:r>
            <a:rPr lang="en-US" sz="1700" kern="1200" dirty="0">
              <a:latin typeface="Calibri Light" panose="020F0302020204030204"/>
            </a:rPr>
            <a:t>chat. </a:t>
          </a:r>
          <a:endParaRPr lang="en-US" sz="1700" kern="1200" dirty="0"/>
        </a:p>
      </dsp:txBody>
      <dsp:txXfrm>
        <a:off x="5493698" y="2427377"/>
        <a:ext cx="4315781" cy="1877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C57E0-DFF0-425C-9B3A-B57B118665B8}">
      <dsp:nvSpPr>
        <dsp:cNvPr id="0" name=""/>
        <dsp:cNvSpPr/>
      </dsp:nvSpPr>
      <dsp:spPr>
        <a:xfrm>
          <a:off x="633579" y="1395871"/>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E66A2-000F-457A-8367-928099B9585A}">
      <dsp:nvSpPr>
        <dsp:cNvPr id="0" name=""/>
        <dsp:cNvSpPr/>
      </dsp:nvSpPr>
      <dsp:spPr>
        <a:xfrm>
          <a:off x="1021142" y="1783433"/>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86D48-91DA-40C8-8B2B-6BB4EAED6DE2}">
      <dsp:nvSpPr>
        <dsp:cNvPr id="0" name=""/>
        <dsp:cNvSpPr/>
      </dsp:nvSpPr>
      <dsp:spPr>
        <a:xfrm>
          <a:off x="52236" y="378087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rtl="0">
            <a:lnSpc>
              <a:spcPct val="100000"/>
            </a:lnSpc>
            <a:spcBef>
              <a:spcPct val="0"/>
            </a:spcBef>
            <a:spcAft>
              <a:spcPct val="35000"/>
            </a:spcAft>
            <a:buNone/>
            <a:defRPr cap="all"/>
          </a:pPr>
          <a:r>
            <a:rPr lang="en-US" sz="2300" kern="1200" cap="none" dirty="0">
              <a:latin typeface="Calibri Light" panose="020F0302020204030204"/>
            </a:rPr>
            <a:t>Educate</a:t>
          </a:r>
          <a:r>
            <a:rPr lang="en-US" sz="2300" b="0" i="0" u="none" strike="noStrike" kern="1200" cap="none" baseline="0" noProof="0" dirty="0">
              <a:latin typeface="Calibri Light"/>
              <a:cs typeface="Calibri Light"/>
            </a:rPr>
            <a:t> students </a:t>
          </a:r>
          <a:endParaRPr lang="en-US" sz="2300" kern="1200" cap="none" dirty="0"/>
        </a:p>
      </dsp:txBody>
      <dsp:txXfrm>
        <a:off x="52236" y="3780871"/>
        <a:ext cx="2981250" cy="720000"/>
      </dsp:txXfrm>
    </dsp:sp>
    <dsp:sp modelId="{57BDB22C-3516-4E20-B3A7-030427C927F7}">
      <dsp:nvSpPr>
        <dsp:cNvPr id="0" name=""/>
        <dsp:cNvSpPr/>
      </dsp:nvSpPr>
      <dsp:spPr>
        <a:xfrm>
          <a:off x="4136548" y="1395871"/>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6310E-CC01-43F1-8C8D-44623C7BEF9D}">
      <dsp:nvSpPr>
        <dsp:cNvPr id="0" name=""/>
        <dsp:cNvSpPr/>
      </dsp:nvSpPr>
      <dsp:spPr>
        <a:xfrm>
          <a:off x="4524111" y="1783433"/>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A5A10A-441E-4968-BEC2-A6456F9209D0}">
      <dsp:nvSpPr>
        <dsp:cNvPr id="0" name=""/>
        <dsp:cNvSpPr/>
      </dsp:nvSpPr>
      <dsp:spPr>
        <a:xfrm>
          <a:off x="3555204" y="3780871"/>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rtl="0">
            <a:lnSpc>
              <a:spcPct val="100000"/>
            </a:lnSpc>
            <a:spcBef>
              <a:spcPct val="0"/>
            </a:spcBef>
            <a:spcAft>
              <a:spcPct val="35000"/>
            </a:spcAft>
            <a:buNone/>
            <a:defRPr cap="all"/>
          </a:pPr>
          <a:r>
            <a:rPr lang="en-US" sz="2300" kern="1200" dirty="0">
              <a:latin typeface="Calibri Light" panose="020F0302020204030204"/>
            </a:rPr>
            <a:t>Design thoughtful assignments &amp; exams</a:t>
          </a:r>
          <a:endParaRPr lang="en-US" sz="2300" kern="1200" dirty="0"/>
        </a:p>
      </dsp:txBody>
      <dsp:txXfrm>
        <a:off x="3555204" y="3780871"/>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A9A76-104D-439A-B5AB-92980DFD87B0}">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DFA3D-B7D5-49BC-BEA2-7A15E57CF681}">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BC2A6-F439-4170-AEA6-ABA074036EA4}">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Offer choices</a:t>
          </a:r>
        </a:p>
      </dsp:txBody>
      <dsp:txXfrm>
        <a:off x="1133349" y="4606"/>
        <a:ext cx="5455341" cy="981254"/>
      </dsp:txXfrm>
    </dsp:sp>
    <dsp:sp modelId="{7A392C88-BEA6-4BB7-A36C-53AAFCDE4F92}">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04145-99EB-4D1F-AFFA-D6FEB5B07160}">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053BE-003C-487A-ABDA-89DC0B1A7035}">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Give feedback</a:t>
          </a:r>
        </a:p>
      </dsp:txBody>
      <dsp:txXfrm>
        <a:off x="1133349" y="1231175"/>
        <a:ext cx="5455341" cy="981254"/>
      </dsp:txXfrm>
    </dsp:sp>
    <dsp:sp modelId="{00FAEB90-056B-492E-A066-1326910F1B11}">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AA059-DD1A-43D0-9F4A-579744C99993}">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AF1861-96D9-4FB8-BE98-561282E1456D}">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rtl="0">
            <a:lnSpc>
              <a:spcPct val="100000"/>
            </a:lnSpc>
            <a:spcBef>
              <a:spcPct val="0"/>
            </a:spcBef>
            <a:spcAft>
              <a:spcPct val="35000"/>
            </a:spcAft>
            <a:buNone/>
          </a:pPr>
          <a:r>
            <a:rPr lang="en-US" sz="1900" kern="1200" dirty="0">
              <a:latin typeface="Calibri Light" panose="020F0302020204030204"/>
            </a:rPr>
            <a:t>Break into pieces that are assigned throughout the semester</a:t>
          </a:r>
          <a:endParaRPr lang="en-US" sz="1900" kern="1200" dirty="0"/>
        </a:p>
      </dsp:txBody>
      <dsp:txXfrm>
        <a:off x="1133349" y="2457744"/>
        <a:ext cx="5455341" cy="981254"/>
      </dsp:txXfrm>
    </dsp:sp>
    <dsp:sp modelId="{1266A03B-45F3-473C-BAEC-055AAD19DD9D}">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2F776-EA09-43EF-A9D0-AD64CD0DBB04}">
      <dsp:nvSpPr>
        <dsp:cNvPr id="0" name=""/>
        <dsp:cNvSpPr/>
      </dsp:nvSpPr>
      <dsp:spPr>
        <a:xfrm>
          <a:off x="296829" y="3905095"/>
          <a:ext cx="539690" cy="539690"/>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07F3D-A9E9-4AEB-AA33-E37ACF719CBA}">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Light" panose="020F0302020204030204"/>
            </a:rPr>
            <a:t>Allow students to submit drafts</a:t>
          </a:r>
        </a:p>
      </dsp:txBody>
      <dsp:txXfrm>
        <a:off x="1133349" y="3684312"/>
        <a:ext cx="5455341" cy="981254"/>
      </dsp:txXfrm>
    </dsp:sp>
    <dsp:sp modelId="{2CCCF6ED-89F9-47C7-9C4B-C07C3E7C5A15}">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46BFEC-4530-4A6B-8121-1571B6974D48}">
      <dsp:nvSpPr>
        <dsp:cNvPr id="0" name=""/>
        <dsp:cNvSpPr/>
      </dsp:nvSpPr>
      <dsp:spPr>
        <a:xfrm>
          <a:off x="296829" y="5131663"/>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FE1F4-870B-4011-9770-BA8D2EBB3944}">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Ask students to reflect on what and how they learned</a:t>
          </a:r>
        </a:p>
      </dsp:txBody>
      <dsp:txXfrm>
        <a:off x="1133349" y="4910881"/>
        <a:ext cx="5455341" cy="98125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F3D35-0F74-9147-A131-6223B27D2B57}"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39FD9-65DE-784C-8B31-E0FBC6D45844}" type="slidenum">
              <a:rPr lang="en-US" smtClean="0"/>
              <a:t>‹#›</a:t>
            </a:fld>
            <a:endParaRPr lang="en-US"/>
          </a:p>
        </p:txBody>
      </p:sp>
    </p:spTree>
    <p:extLst>
      <p:ext uri="{BB962C8B-B14F-4D97-AF65-F5344CB8AC3E}">
        <p14:creationId xmlns:p14="http://schemas.microsoft.com/office/powerpoint/2010/main" val="188338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Before we jump into specific examples of assignments that promote academic integrity let's first take a minute to establish a definition of academic integrity</a:t>
            </a:r>
          </a:p>
          <a:p>
            <a:pPr defTabSz="931774">
              <a:defRPr/>
            </a:pPr>
            <a:endParaRPr lang="en-US" dirty="0"/>
          </a:p>
          <a:p>
            <a:pPr defTabSz="931774">
              <a:defRPr/>
            </a:pPr>
            <a:r>
              <a:rPr lang="en-US" dirty="0"/>
              <a:t>The purpose of these policies is to safeguard the merit of students’ academic records. </a:t>
            </a:r>
            <a:endParaRPr lang="en-US" dirty="0">
              <a:cs typeface="Calibri" panose="020F0502020204030204"/>
            </a:endParaRPr>
          </a:p>
          <a:p>
            <a:pPr defTabSz="931774">
              <a:defRPr/>
            </a:pPr>
            <a:endParaRPr lang="en-US" dirty="0">
              <a:hlinkClick r:id="" action="ppaction://noaction"/>
            </a:endParaRPr>
          </a:p>
          <a:p>
            <a:pPr defTabSz="931774">
              <a:defRPr/>
            </a:pPr>
            <a:endParaRPr lang="en-US" dirty="0"/>
          </a:p>
          <a:p>
            <a:r>
              <a:rPr lang="en-US" dirty="0"/>
              <a:t>Adhering to the policies is a shared responsibility. </a:t>
            </a:r>
          </a:p>
          <a:p>
            <a:pPr marL="0"/>
            <a:endParaRPr lang="en-US" dirty="0">
              <a:cs typeface="Calibri" panose="020F0502020204030204"/>
            </a:endParaRPr>
          </a:p>
          <a:p>
            <a:pPr marL="0">
              <a:lnSpc>
                <a:spcPct val="90000"/>
              </a:lnSpc>
            </a:pPr>
            <a:endParaRPr lang="en-US" dirty="0"/>
          </a:p>
          <a:p>
            <a:pPr marL="171450" indent="-171450">
              <a:lnSpc>
                <a:spcPct val="90000"/>
              </a:lnSpc>
              <a:buFont typeface="Arial"/>
              <a:buChar char="•"/>
            </a:pPr>
            <a:r>
              <a:rPr lang="en-US"/>
              <a:t>The Fundamental Values of Academic Integrity, a statement co-authored by several higher education administrators and faculty members throughout the country, states, “Higher education and society benefit when colleges and universities have </a:t>
            </a:r>
            <a:r>
              <a:rPr lang="en-US" b="1"/>
              <a:t>standards of integrity that provide the foundation for a vibrant academic life, promote scientific progress, and prepare students for responsible citizenshi</a:t>
            </a:r>
            <a:r>
              <a:rPr lang="en-US"/>
              <a:t>p” (1999, p. 4).   </a:t>
            </a:r>
            <a:endParaRPr lang="en-US" dirty="0"/>
          </a:p>
          <a:p>
            <a:pPr marL="171450" indent="-171450">
              <a:lnSpc>
                <a:spcPct val="90000"/>
              </a:lnSpc>
              <a:buFont typeface="Arial"/>
              <a:buChar char="•"/>
            </a:pPr>
            <a:endParaRPr lang="en-US" dirty="0"/>
          </a:p>
          <a:p>
            <a:pPr marL="0"/>
            <a:endParaRPr lang="en-US" dirty="0"/>
          </a:p>
          <a:p>
            <a:pPr marL="0" lvl="1"/>
            <a:r>
              <a:rPr lang="en-US" dirty="0"/>
              <a:t> </a:t>
            </a:r>
          </a:p>
          <a:p>
            <a:pPr marL="0" lvl="1"/>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71724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Enact values of a Jesuit University </a:t>
            </a:r>
          </a:p>
          <a:p>
            <a:pPr marL="174708" indent="-174708">
              <a:buFont typeface="Arial" panose="020B0604020202020204" pitchFamily="34" charset="0"/>
              <a:buChar char="•"/>
            </a:pPr>
            <a:r>
              <a:rPr lang="en-US" dirty="0"/>
              <a:t>Ethical and honest behavior-student should submit their own work</a:t>
            </a:r>
          </a:p>
          <a:p>
            <a:pPr marL="174708" indent="-174708">
              <a:buFont typeface="Arial" panose="020B0604020202020204" pitchFamily="34" charset="0"/>
              <a:buChar char="•"/>
            </a:pPr>
            <a:r>
              <a:rPr lang="en-US" dirty="0"/>
              <a:t>Emphasis</a:t>
            </a:r>
            <a:r>
              <a:rPr lang="en-US" baseline="0" dirty="0"/>
              <a:t> on the whole student—want them to go about learning in an honest way</a:t>
            </a:r>
          </a:p>
          <a:p>
            <a:pPr marL="174708" indent="-174708" defTabSz="931774">
              <a:buFont typeface="Arial" panose="020B0604020202020204" pitchFamily="34" charset="0"/>
              <a:buChar char="•"/>
            </a:pPr>
            <a:r>
              <a:rPr lang="en-US" dirty="0"/>
              <a:t>Prepare for future study  and conduct as</a:t>
            </a:r>
            <a:r>
              <a:rPr lang="en-US" baseline="0" dirty="0"/>
              <a:t> honest citizens</a:t>
            </a:r>
            <a:endParaRPr lang="en-US"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a:p>
            <a:r>
              <a:rPr lang="en-US" dirty="0"/>
              <a:t>Recognize others’ intellectual property</a:t>
            </a:r>
          </a:p>
          <a:p>
            <a:pPr marL="174708" indent="-174708">
              <a:buFont typeface="Arial" panose="020B0604020202020204" pitchFamily="34" charset="0"/>
              <a:buChar char="•"/>
            </a:pPr>
            <a:r>
              <a:rPr lang="en-US" dirty="0"/>
              <a:t>In a classroom context, of course, academic integrity helps instructors determine whether students have actually learned and understood what you're trying to teach. That's not possible if the instructor can't determine what the students did on their own and what they borrowed from others.  </a:t>
            </a:r>
          </a:p>
          <a:p>
            <a:pPr marL="174708" indent="-174708">
              <a:buFont typeface="Arial" panose="020B0604020202020204" pitchFamily="34" charset="0"/>
              <a:buChar char="•"/>
            </a:pPr>
            <a:r>
              <a:rPr lang="en-US" dirty="0"/>
              <a:t>Preserve academic freedom and recognize people’s intellectual labor, </a:t>
            </a:r>
          </a:p>
          <a:p>
            <a:pPr marL="174708" indent="-174708" defTabSz="931774">
              <a:buFont typeface="Arial" panose="020B0604020202020204" pitchFamily="34" charset="0"/>
              <a:buChar char="•"/>
              <a:defRPr/>
            </a:pPr>
            <a:r>
              <a:rPr lang="en-US" dirty="0"/>
              <a:t>Demonstrate digital citizenship</a:t>
            </a:r>
          </a:p>
          <a:p>
            <a:pPr marL="640594" lvl="1" indent="-174708">
              <a:buFont typeface="Arial" panose="020B0604020202020204" pitchFamily="34" charset="0"/>
              <a:buChar char="•"/>
            </a:pPr>
            <a:r>
              <a:rPr lang="en-US" dirty="0"/>
              <a:t>Since students are interacting in online environments and working in virtual contexts, helping them understand how and why they should be practicing good digital citizenship is important.</a:t>
            </a:r>
          </a:p>
          <a:p>
            <a:pPr marL="640594" lvl="1" indent="-174708" defTabSz="931774">
              <a:buFont typeface="Arial" panose="020B0604020202020204" pitchFamily="34" charset="0"/>
              <a:buChar char="•"/>
            </a:pPr>
            <a:r>
              <a:rPr lang="en-US" dirty="0"/>
              <a:t>Don’t steal or remix or repurpose Internet content as your own</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1311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instructors, part of your role is to recognize and uphold the standards of integrity that are designed to create and maintain a culture of integrity at Loyola University.</a:t>
            </a:r>
            <a:r>
              <a:rPr lang="en-US" baseline="0" dirty="0"/>
              <a:t> </a:t>
            </a:r>
            <a:r>
              <a:rPr lang="en-US" dirty="0"/>
              <a:t>Adhering to the policies and creating a culture of academic integrity is a shared responsibility,  </a:t>
            </a:r>
          </a:p>
          <a:p>
            <a:pPr marL="931774" lvl="1"/>
            <a:r>
              <a:rPr lang="en-US" dirty="0">
                <a:solidFill>
                  <a:srgbClr val="FFFFFF"/>
                </a:solidFill>
              </a:rPr>
              <a:t> </a:t>
            </a:r>
            <a:endParaRPr lang="en-US" dirty="0"/>
          </a:p>
          <a:p>
            <a:pPr marL="757066" lvl="2" indent="-291179">
              <a:buChar char="○"/>
            </a:pPr>
            <a:endParaRPr lang="en-US" dirty="0"/>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222350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E39FD9-65DE-784C-8B31-E0FBC6D45844}" type="slidenum">
              <a:rPr lang="en-US" smtClean="0"/>
              <a:t>8</a:t>
            </a:fld>
            <a:endParaRPr lang="en-US"/>
          </a:p>
        </p:txBody>
      </p:sp>
    </p:spTree>
    <p:extLst>
      <p:ext uri="{BB962C8B-B14F-4D97-AF65-F5344CB8AC3E}">
        <p14:creationId xmlns:p14="http://schemas.microsoft.com/office/powerpoint/2010/main" val="224139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E39FD9-65DE-784C-8B31-E0FBC6D45844}" type="slidenum">
              <a:rPr lang="en-US" smtClean="0"/>
              <a:t>9</a:t>
            </a:fld>
            <a:endParaRPr lang="en-US"/>
          </a:p>
        </p:txBody>
      </p:sp>
    </p:spTree>
    <p:extLst>
      <p:ext uri="{BB962C8B-B14F-4D97-AF65-F5344CB8AC3E}">
        <p14:creationId xmlns:p14="http://schemas.microsoft.com/office/powerpoint/2010/main" val="284089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7518-9DE0-3D4C-9120-259CA3DC4F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D88C30-06A2-C14D-8E90-9FE2593F0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F67F67-E689-EA49-B357-7205DCD1AC5F}"/>
              </a:ext>
            </a:extLst>
          </p:cNvPr>
          <p:cNvSpPr>
            <a:spLocks noGrp="1"/>
          </p:cNvSpPr>
          <p:nvPr>
            <p:ph type="dt" sz="half" idx="10"/>
          </p:nvPr>
        </p:nvSpPr>
        <p:spPr/>
        <p:txBody>
          <a:bodyPr/>
          <a:lstStyle/>
          <a:p>
            <a:fld id="{48A87A34-81AB-432B-8DAE-1953F412C126}" type="datetimeFigureOut">
              <a:rPr lang="en-US" smtClean="0"/>
              <a:pPr/>
              <a:t>7/23/2020</a:t>
            </a:fld>
            <a:endParaRPr lang="en-US" dirty="0"/>
          </a:p>
        </p:txBody>
      </p:sp>
      <p:sp>
        <p:nvSpPr>
          <p:cNvPr id="5" name="Footer Placeholder 4">
            <a:extLst>
              <a:ext uri="{FF2B5EF4-FFF2-40B4-BE49-F238E27FC236}">
                <a16:creationId xmlns:a16="http://schemas.microsoft.com/office/drawing/2014/main" id="{003FBE60-5DAB-7F4D-BBBA-5B9E210A98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7DB12E-0EE5-E942-8EDF-57038230E3A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879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1973-C526-7646-84E8-055337A0F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C305D-1C44-5F4E-B2D7-2A7BC61DCA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9189E-BFB7-2B48-813D-C49BE06FAB9B}"/>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5" name="Footer Placeholder 4">
            <a:extLst>
              <a:ext uri="{FF2B5EF4-FFF2-40B4-BE49-F238E27FC236}">
                <a16:creationId xmlns:a16="http://schemas.microsoft.com/office/drawing/2014/main" id="{A3DEF65E-05FF-6547-9450-DE13DF537C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F96587-A715-DE4D-A223-BF38D7FBFD4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22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E854-50DE-C54B-BD63-666C85D39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48C1F5-56CA-8048-A613-79278F306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CBED2D-3155-C043-BD1C-E4CE4F80757E}"/>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5" name="Footer Placeholder 4">
            <a:extLst>
              <a:ext uri="{FF2B5EF4-FFF2-40B4-BE49-F238E27FC236}">
                <a16:creationId xmlns:a16="http://schemas.microsoft.com/office/drawing/2014/main" id="{2424B562-80C1-954C-859C-5433C29A05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B23023-A017-934A-B12E-7CC11982AC4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722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5621-4CA8-254D-AF0F-36CDAC3AA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06F09A-A59D-4949-96B1-E1C3B5D55D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A60D87-3075-B74E-97E7-4829D4B826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44086-89F7-CC4B-B8FD-C0DF39ADE88D}"/>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6" name="Footer Placeholder 5">
            <a:extLst>
              <a:ext uri="{FF2B5EF4-FFF2-40B4-BE49-F238E27FC236}">
                <a16:creationId xmlns:a16="http://schemas.microsoft.com/office/drawing/2014/main" id="{A131BA0F-4C4C-EA4E-82AC-D632AAB08C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A26088-4024-0847-9611-D8FC1BB77B5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241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B9FA-5AE7-424E-9C91-9BC8B9ABBB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EFFBA7-684F-D541-98EF-27F94427E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700386-62EF-FD48-92EA-7403939435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DD54F-70C5-684C-AFCC-D295E5B74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28FB69-18CB-5244-A8C1-D201C55954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8EC0E1-9205-7541-BC85-7CD90F8B2D16}"/>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8" name="Footer Placeholder 7">
            <a:extLst>
              <a:ext uri="{FF2B5EF4-FFF2-40B4-BE49-F238E27FC236}">
                <a16:creationId xmlns:a16="http://schemas.microsoft.com/office/drawing/2014/main" id="{BBF5C013-B776-5941-A3A5-13E6F9B65D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484971-96CF-7F4A-813E-02F1B3456D6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1380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8E49-D43F-3E4C-A0E0-D63805727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11C045-1F1A-AB48-9207-7582C3E310FF}"/>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4" name="Footer Placeholder 3">
            <a:extLst>
              <a:ext uri="{FF2B5EF4-FFF2-40B4-BE49-F238E27FC236}">
                <a16:creationId xmlns:a16="http://schemas.microsoft.com/office/drawing/2014/main" id="{57702D00-03EB-C34C-8CDC-890DB7A70C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472A46-6C9F-0E47-9EAD-66AF0F8513E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862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48D3C2-7A96-9B4E-8D8A-9308AE3C78CD}"/>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3" name="Footer Placeholder 2">
            <a:extLst>
              <a:ext uri="{FF2B5EF4-FFF2-40B4-BE49-F238E27FC236}">
                <a16:creationId xmlns:a16="http://schemas.microsoft.com/office/drawing/2014/main" id="{EF03BA8C-6BDB-6446-BAE9-A6BF01AC01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E0CCA-111C-7A4C-BDEC-5AF75FE4E80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702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538E-68EE-874A-865B-948E3FDEF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D1EC78-7A1F-3046-A833-CA16EA9B7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86CA13-C80A-5E4A-96AA-DBF437DCD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17592-596F-0E47-B9D0-CD03917C7B14}"/>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6" name="Footer Placeholder 5">
            <a:extLst>
              <a:ext uri="{FF2B5EF4-FFF2-40B4-BE49-F238E27FC236}">
                <a16:creationId xmlns:a16="http://schemas.microsoft.com/office/drawing/2014/main" id="{5D227512-BD20-1643-B1F4-9F81D8492B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4FB5E2-2947-3443-92DE-67F6D4475FF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299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27732-8BBB-6144-9481-80BAA879A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276EAE-1BB1-7F42-A93B-C708187DF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2EC56E-79D8-694E-BEA7-04AB9DC18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2D094E-E46F-B14C-843C-A7EEBDFF259A}"/>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6" name="Footer Placeholder 5">
            <a:extLst>
              <a:ext uri="{FF2B5EF4-FFF2-40B4-BE49-F238E27FC236}">
                <a16:creationId xmlns:a16="http://schemas.microsoft.com/office/drawing/2014/main" id="{1662429A-0835-2547-A03B-6A4CD8055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2B808D-622F-6449-AA5C-4B0BFD76C59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1575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4ED7-BC84-BD48-905D-78A029A407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3AA52C-25A8-FD41-BF6E-51C35BA60E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67243-F755-064F-9515-FD24107D7A93}"/>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5" name="Footer Placeholder 4">
            <a:extLst>
              <a:ext uri="{FF2B5EF4-FFF2-40B4-BE49-F238E27FC236}">
                <a16:creationId xmlns:a16="http://schemas.microsoft.com/office/drawing/2014/main" id="{547BCBFF-13B4-2D46-8CF2-C1D17B8F47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271C9-8BFF-BA46-90D0-F2BE53D984A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7033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A43C9-A0A9-C046-9C29-3585301D99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9A760-2821-B74D-B39E-EF17A994BF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C2E35-4C10-7E45-BCE4-91D4D067515F}"/>
              </a:ext>
            </a:extLst>
          </p:cNvPr>
          <p:cNvSpPr>
            <a:spLocks noGrp="1"/>
          </p:cNvSpPr>
          <p:nvPr>
            <p:ph type="dt" sz="half" idx="10"/>
          </p:nvPr>
        </p:nvSpPr>
        <p:spPr/>
        <p:txBody>
          <a:bodyPr/>
          <a:lstStyle/>
          <a:p>
            <a:fld id="{48A87A34-81AB-432B-8DAE-1953F412C126}" type="datetimeFigureOut">
              <a:rPr lang="en-US" smtClean="0"/>
              <a:t>7/23/2020</a:t>
            </a:fld>
            <a:endParaRPr lang="en-US" dirty="0"/>
          </a:p>
        </p:txBody>
      </p:sp>
      <p:sp>
        <p:nvSpPr>
          <p:cNvPr id="5" name="Footer Placeholder 4">
            <a:extLst>
              <a:ext uri="{FF2B5EF4-FFF2-40B4-BE49-F238E27FC236}">
                <a16:creationId xmlns:a16="http://schemas.microsoft.com/office/drawing/2014/main" id="{7DD56C72-E66A-2348-9D9E-B17A5CD0C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938C2-2FD0-0C41-8AE2-3D001C4B020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9397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828800" y="3445794"/>
            <a:ext cx="85344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 headline goes here. One or two lines.</a:t>
            </a:r>
          </a:p>
        </p:txBody>
      </p:sp>
      <p:sp>
        <p:nvSpPr>
          <p:cNvPr id="9" name="Title 1"/>
          <p:cNvSpPr>
            <a:spLocks noGrp="1"/>
          </p:cNvSpPr>
          <p:nvPr>
            <p:ph type="ctrTitle" hasCustomPrompt="1"/>
          </p:nvPr>
        </p:nvSpPr>
        <p:spPr>
          <a:xfrm>
            <a:off x="914400" y="501948"/>
            <a:ext cx="103632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a:t>CLICK TO EDIT DEPARTMENT NAME HERE</a:t>
            </a:r>
          </a:p>
        </p:txBody>
      </p:sp>
      <p:sp>
        <p:nvSpPr>
          <p:cNvPr id="20" name="Text Placeholder 18"/>
          <p:cNvSpPr>
            <a:spLocks noGrp="1"/>
          </p:cNvSpPr>
          <p:nvPr>
            <p:ph type="body" sz="quarter" idx="10" hasCustomPrompt="1"/>
          </p:nvPr>
        </p:nvSpPr>
        <p:spPr>
          <a:xfrm>
            <a:off x="1828800" y="2468053"/>
            <a:ext cx="85344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a:t>TITLE GOES HERE</a:t>
            </a:r>
          </a:p>
        </p:txBody>
      </p:sp>
      <p:pic>
        <p:nvPicPr>
          <p:cNvPr id="6" name="Picture 6" descr="LUC_reversed_color_notag.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89034" y="5105401"/>
            <a:ext cx="141393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76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a:cs typeface="Arial" charset="0"/>
              </a:rPr>
              <a:t>Chapter or point No. 1</a:t>
            </a:r>
          </a:p>
          <a:p>
            <a:pPr eaLnBrk="1" hangingPunct="1"/>
            <a:r>
              <a:rPr lang="en-US" sz="3000" dirty="0">
                <a:cs typeface="Arial" charset="0"/>
              </a:rPr>
              <a:t>Chapter or point No. 2</a:t>
            </a:r>
          </a:p>
          <a:p>
            <a:pPr eaLnBrk="1" hangingPunct="1"/>
            <a:r>
              <a:rPr lang="en-US" sz="3000" dirty="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a:t>Overview/summary</a:t>
            </a:r>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253781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6DB81-C066-854C-AD5B-CA5CE08B0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0C3B56-5F56-4B48-80B6-93FC59B0A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F6BEF-9DD5-1140-BCFB-B7367E47E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7/23/2020</a:t>
            </a:fld>
            <a:endParaRPr lang="en-US" dirty="0"/>
          </a:p>
        </p:txBody>
      </p:sp>
      <p:sp>
        <p:nvSpPr>
          <p:cNvPr id="5" name="Footer Placeholder 4">
            <a:extLst>
              <a:ext uri="{FF2B5EF4-FFF2-40B4-BE49-F238E27FC236}">
                <a16:creationId xmlns:a16="http://schemas.microsoft.com/office/drawing/2014/main" id="{CEBD49A8-B545-D842-BB3A-FB7C3A986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296A5D-55A7-C047-B8F5-AB6049710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2491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theelearningcoach.com/elearning_design/multiple-choice-ques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heelearningcoach.com/elearning_design/multiple-choice-ques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heelearningcoach.com/elearning_design/multiple-choice-ques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www.flickr.com/photos/albertogp123/584357730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ultyfocus.com/articles/effective-classroom-management/dos-and-donts-for-promoting-academic-integrity/" TargetMode="External"/><Relationship Id="rId2" Type="http://schemas.openxmlformats.org/officeDocument/2006/relationships/hyperlink" Target="https://www.redhookcentralschools.org/cms/lib/NY01000233/Centricity/Domain/3/Bloom.pdf" TargetMode="External"/><Relationship Id="rId1" Type="http://schemas.openxmlformats.org/officeDocument/2006/relationships/slideLayout" Target="../slideLayouts/slideLayout2.xml"/><Relationship Id="rId5" Type="http://schemas.openxmlformats.org/officeDocument/2006/relationships/hyperlink" Target="http://theelearningcoach.com/elearning_design/multiple-choice-questions/" TargetMode="External"/><Relationship Id="rId4" Type="http://schemas.openxmlformats.org/officeDocument/2006/relationships/hyperlink" Target="https://www.facultyfocus.com/articles/effective-teaching-strategies/using-assignment-choice-to-promote-course-relevancy/"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academicintegrity.org/fundamental-valu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luc.edu/academics/catalog/undergrad/reg_academicintegrity.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health/"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docs.google.com/forms/d/e/1FAIpQLSexwpJzwQgnNWqPYGpJmUBnEj3S1iOMwVvVn_hVX0X3KABk0Q/viewfor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BE4660-B653-46BD-8C8B-F85AD5AAA509}"/>
              </a:ext>
            </a:extLst>
          </p:cNvPr>
          <p:cNvSpPr txBox="1"/>
          <p:nvPr/>
        </p:nvSpPr>
        <p:spPr>
          <a:xfrm>
            <a:off x="6746628" y="1783959"/>
            <a:ext cx="464525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200" kern="1200" dirty="0">
                <a:solidFill>
                  <a:schemeClr val="bg1"/>
                </a:solidFill>
                <a:latin typeface="+mj-lt"/>
                <a:ea typeface="+mj-ea"/>
                <a:cs typeface="+mj-cs"/>
              </a:rPr>
              <a:t>Best Practices for Enhancing Academic Integrity  </a:t>
            </a:r>
          </a:p>
        </p:txBody>
      </p:sp>
      <p:sp>
        <p:nvSpPr>
          <p:cNvPr id="3" name="Subtitle 2">
            <a:extLst>
              <a:ext uri="{FF2B5EF4-FFF2-40B4-BE49-F238E27FC236}">
                <a16:creationId xmlns:a16="http://schemas.microsoft.com/office/drawing/2014/main" id="{B2D50F02-6DD0-4AF3-8A95-06FE942CFD0F}"/>
              </a:ext>
            </a:extLst>
          </p:cNvPr>
          <p:cNvSpPr>
            <a:spLocks noGrp="1"/>
          </p:cNvSpPr>
          <p:nvPr>
            <p:ph type="subTitle" idx="1"/>
          </p:nvPr>
        </p:nvSpPr>
        <p:spPr>
          <a:xfrm>
            <a:off x="6746627" y="4750893"/>
            <a:ext cx="4645250" cy="1147863"/>
          </a:xfrm>
        </p:spPr>
        <p:txBody>
          <a:bodyPr vert="horz" lIns="91440" tIns="45720" rIns="91440" bIns="45720" rtlCol="0" anchor="t">
            <a:normAutofit/>
          </a:bodyPr>
          <a:lstStyle/>
          <a:p>
            <a:pPr algn="l"/>
            <a:r>
              <a:rPr lang="en-US" sz="2000" kern="1200" dirty="0">
                <a:solidFill>
                  <a:schemeClr val="bg1"/>
                </a:solidFill>
                <a:latin typeface="+mn-lt"/>
                <a:ea typeface="+mn-ea"/>
                <a:cs typeface="+mn-cs"/>
              </a:rPr>
              <a:t>with Jessica Mansbach  </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A close up of text on a white background&#10;&#10;Description generated with very high confidence">
            <a:extLst>
              <a:ext uri="{FF2B5EF4-FFF2-40B4-BE49-F238E27FC236}">
                <a16:creationId xmlns:a16="http://schemas.microsoft.com/office/drawing/2014/main" id="{5FE9721F-7C4F-44C6-802F-F2CD40F50FD6}"/>
              </a:ext>
            </a:extLst>
          </p:cNvPr>
          <p:cNvPicPr>
            <a:picLocks noChangeAspect="1"/>
          </p:cNvPicPr>
          <p:nvPr/>
        </p:nvPicPr>
        <p:blipFill>
          <a:blip r:embed="rId2"/>
          <a:stretch>
            <a:fillRect/>
          </a:stretch>
        </p:blipFill>
        <p:spPr>
          <a:xfrm>
            <a:off x="419382" y="1758253"/>
            <a:ext cx="4047843" cy="1973323"/>
          </a:xfrm>
          <a:prstGeom prst="rect">
            <a:avLst/>
          </a:prstGeom>
        </p:spPr>
      </p:pic>
    </p:spTree>
    <p:extLst>
      <p:ext uri="{BB962C8B-B14F-4D97-AF65-F5344CB8AC3E}">
        <p14:creationId xmlns:p14="http://schemas.microsoft.com/office/powerpoint/2010/main" val="263259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5E0EF-04D0-40E5-8923-7A28D17C8B4A}"/>
              </a:ext>
            </a:extLst>
          </p:cNvPr>
          <p:cNvSpPr>
            <a:spLocks noGrp="1"/>
          </p:cNvSpPr>
          <p:nvPr>
            <p:ph type="title"/>
          </p:nvPr>
        </p:nvSpPr>
        <p:spPr>
          <a:xfrm>
            <a:off x="594360" y="637125"/>
            <a:ext cx="3802276" cy="5256371"/>
          </a:xfrm>
        </p:spPr>
        <p:txBody>
          <a:bodyPr>
            <a:normAutofit/>
          </a:bodyPr>
          <a:lstStyle/>
          <a:p>
            <a:r>
              <a:rPr lang="en-US" sz="4800">
                <a:cs typeface="Calibri Light"/>
              </a:rPr>
              <a:t>Features of assignments that promote academic integrity</a:t>
            </a:r>
            <a:endParaRPr lang="en-US" sz="4800"/>
          </a:p>
        </p:txBody>
      </p:sp>
      <p:graphicFrame>
        <p:nvGraphicFramePr>
          <p:cNvPr id="5" name="Content Placeholder 2">
            <a:extLst>
              <a:ext uri="{FF2B5EF4-FFF2-40B4-BE49-F238E27FC236}">
                <a16:creationId xmlns:a16="http://schemas.microsoft.com/office/drawing/2014/main" id="{9F621D23-B41B-41F5-9F81-C5B74865DF12}"/>
              </a:ext>
            </a:extLst>
          </p:cNvPr>
          <p:cNvGraphicFramePr>
            <a:graphicFrameLocks noGrp="1"/>
          </p:cNvGraphicFramePr>
          <p:nvPr>
            <p:ph idx="1"/>
            <p:extLst>
              <p:ext uri="{D42A27DB-BD31-4B8C-83A1-F6EECF244321}">
                <p14:modId xmlns:p14="http://schemas.microsoft.com/office/powerpoint/2010/main" val="27827833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28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3C5A14-3769-4076-97AF-961A5FC7BB05}"/>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marL="342900" lvl="1" indent="-342900" algn="ctr" rtl="0">
              <a:lnSpc>
                <a:spcPct val="90000"/>
              </a:lnSpc>
              <a:spcBef>
                <a:spcPct val="0"/>
              </a:spcBef>
            </a:pPr>
            <a:r>
              <a:rPr lang="en-US" sz="3400" kern="1200" dirty="0">
                <a:solidFill>
                  <a:schemeClr val="tx1"/>
                </a:solidFill>
                <a:latin typeface="+mj-lt"/>
                <a:ea typeface="+mj-ea"/>
                <a:cs typeface="+mj-cs"/>
              </a:rPr>
              <a:t>What strategies do you use to design assignments that promote academic integrity? </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Calibri Light"/>
            </a:endParaRPr>
          </a:p>
          <a:p>
            <a:pPr marL="342900" lvl="1" indent="-342900" algn="ctr" rtl="0">
              <a:lnSpc>
                <a:spcPct val="90000"/>
              </a:lnSpc>
              <a:spcBef>
                <a:spcPct val="0"/>
              </a:spcBef>
            </a:pPr>
            <a:r>
              <a:rPr lang="en-US" sz="3400" kern="1200" dirty="0">
                <a:solidFill>
                  <a:schemeClr val="tx1"/>
                </a:solidFill>
                <a:latin typeface="+mj-lt"/>
                <a:ea typeface="+mj-ea"/>
                <a:cs typeface="+mj-cs"/>
              </a:rPr>
              <a:t>What ideas do you have about how to enhance existing assignments to promote academic integrity?</a:t>
            </a:r>
            <a:endParaRPr lang="en-US" sz="3400" kern="1200" dirty="0">
              <a:solidFill>
                <a:schemeClr val="tx1"/>
              </a:solidFill>
              <a:latin typeface="+mj-lt"/>
              <a:ea typeface="+mj-ea"/>
              <a:cs typeface="Calibri Light"/>
            </a:endParaRPr>
          </a:p>
          <a:p>
            <a:pPr algn="ctr"/>
            <a:endParaRPr lang="en-US" sz="34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EDDB6D14-ACDA-451D-8F8A-ABCB3F8798DF}"/>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a:solidFill>
                  <a:schemeClr val="tx1"/>
                </a:solidFill>
                <a:latin typeface="+mn-lt"/>
                <a:ea typeface="+mn-ea"/>
                <a:cs typeface="+mn-cs"/>
              </a:rPr>
              <a:t>Chat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3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8135F33-1EE3-4B9C-9F3A-67642E982C55}"/>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1900" kern="1200">
                <a:solidFill>
                  <a:srgbClr val="080808"/>
                </a:solidFill>
                <a:latin typeface="+mn-lt"/>
                <a:ea typeface="+mn-ea"/>
                <a:cs typeface="+mn-cs"/>
              </a:rPr>
              <a:t>Ask questions that require students to demonstrate critical thinking or apply what they are learning to a real life situation</a:t>
            </a:r>
          </a:p>
        </p:txBody>
      </p:sp>
      <p:sp>
        <p:nvSpPr>
          <p:cNvPr id="2" name="Title 1">
            <a:extLst>
              <a:ext uri="{FF2B5EF4-FFF2-40B4-BE49-F238E27FC236}">
                <a16:creationId xmlns:a16="http://schemas.microsoft.com/office/drawing/2014/main" id="{F002FA9B-CA46-465F-B059-2F6D617157CC}"/>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Designing exams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6568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C31B0-F8DB-4717-85F4-A6A1D32A7C43}"/>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Question Design: Scenario Question</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97F9A2-0A73-44A2-B45B-B4EF24F8ACE0}"/>
              </a:ext>
            </a:extLst>
          </p:cNvPr>
          <p:cNvSpPr>
            <a:spLocks noGrp="1"/>
          </p:cNvSpPr>
          <p:nvPr>
            <p:ph idx="1"/>
          </p:nvPr>
        </p:nvSpPr>
        <p:spPr>
          <a:xfrm>
            <a:off x="4447308" y="591344"/>
            <a:ext cx="7424075" cy="5585619"/>
          </a:xfrm>
        </p:spPr>
        <p:txBody>
          <a:bodyPr vert="horz" lIns="91440" tIns="45720" rIns="91440" bIns="45720" rtlCol="0" anchor="ctr">
            <a:normAutofit/>
          </a:bodyPr>
          <a:lstStyle/>
          <a:p>
            <a:pPr lvl="1"/>
            <a:r>
              <a:rPr lang="en-US" b="1">
                <a:ea typeface="+mn-lt"/>
                <a:cs typeface="+mn-lt"/>
              </a:rPr>
              <a:t>Before:</a:t>
            </a:r>
            <a:r>
              <a:rPr lang="en-US">
                <a:ea typeface="+mn-lt"/>
                <a:cs typeface="+mn-lt"/>
              </a:rPr>
              <a:t> What is the first concern of an emergency worker?</a:t>
            </a:r>
            <a:endParaRPr lang="en-US"/>
          </a:p>
          <a:p>
            <a:pPr lvl="2"/>
            <a:r>
              <a:rPr lang="en-US">
                <a:ea typeface="+mn-lt"/>
                <a:cs typeface="+mn-lt"/>
              </a:rPr>
              <a:t>a.</a:t>
            </a:r>
            <a:endParaRPr lang="en-US" dirty="0">
              <a:ea typeface="+mn-lt"/>
              <a:cs typeface="+mn-lt"/>
            </a:endParaRPr>
          </a:p>
          <a:p>
            <a:pPr lvl="2"/>
            <a:r>
              <a:rPr lang="en-US">
                <a:ea typeface="+mn-lt"/>
                <a:cs typeface="+mn-lt"/>
              </a:rPr>
              <a:t>b.</a:t>
            </a:r>
            <a:endParaRPr lang="en-US" dirty="0">
              <a:ea typeface="+mn-lt"/>
              <a:cs typeface="+mn-lt"/>
            </a:endParaRPr>
          </a:p>
          <a:p>
            <a:pPr lvl="2"/>
            <a:r>
              <a:rPr lang="en-US">
                <a:ea typeface="+mn-lt"/>
                <a:cs typeface="+mn-lt"/>
              </a:rPr>
              <a:t>C</a:t>
            </a:r>
            <a:endParaRPr lang="en-US" dirty="0">
              <a:ea typeface="+mn-lt"/>
              <a:cs typeface="+mn-lt"/>
            </a:endParaRPr>
          </a:p>
          <a:p>
            <a:pPr marL="914400" lvl="2" indent="0">
              <a:buNone/>
            </a:pPr>
            <a:endParaRPr lang="en-US" dirty="0">
              <a:ea typeface="+mn-lt"/>
              <a:cs typeface="+mn-lt"/>
            </a:endParaRPr>
          </a:p>
          <a:p>
            <a:pPr lvl="1"/>
            <a:r>
              <a:rPr lang="en-US" b="1">
                <a:ea typeface="+mn-lt"/>
                <a:cs typeface="+mn-lt"/>
              </a:rPr>
              <a:t>After:</a:t>
            </a:r>
            <a:r>
              <a:rPr lang="en-US">
                <a:ea typeface="+mn-lt"/>
                <a:cs typeface="+mn-lt"/>
              </a:rPr>
              <a:t> You arrive at the scene of an accident where people are panicked and yelling. Three people appear to be injured. One person has scrapes and bruises, a second is lying on the ground moaning in pain and a third is quickly losing blood from a skull injury. Which person will you take care of first? </a:t>
            </a:r>
          </a:p>
          <a:p>
            <a:pPr lvl="1"/>
            <a:endParaRPr lang="en-US" dirty="0">
              <a:ea typeface="+mn-lt"/>
              <a:cs typeface="+mn-lt"/>
            </a:endParaRPr>
          </a:p>
          <a:p>
            <a:pPr lvl="1"/>
            <a:endParaRPr lang="en-US" dirty="0">
              <a:cs typeface="Calibri"/>
            </a:endParaRPr>
          </a:p>
          <a:p>
            <a:pPr marL="457200" lvl="1" indent="0">
              <a:buNone/>
            </a:pPr>
            <a:r>
              <a:rPr lang="en-US" sz="1600">
                <a:cs typeface="Calibri"/>
              </a:rPr>
              <a:t>From </a:t>
            </a:r>
            <a:r>
              <a:rPr lang="en-US" sz="1600" dirty="0">
                <a:ea typeface="+mn-lt"/>
                <a:cs typeface="+mn-lt"/>
                <a:hlinkClick r:id="rId2"/>
              </a:rPr>
              <a:t>http://theelearningcoach.com/elearning_design/multiple-choice-questions/</a:t>
            </a:r>
            <a:endParaRPr lang="en-US" sz="1600">
              <a:ea typeface="+mn-lt"/>
              <a:cs typeface="+mn-lt"/>
            </a:endParaRPr>
          </a:p>
          <a:p>
            <a:pPr marL="457200" lvl="1"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237189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49B9C-1587-4891-B6FD-967859A47FDB}"/>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Question Design: Analysis of Visuals</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DD95B0-E8AE-422B-929D-475C2899115A}"/>
              </a:ext>
            </a:extLst>
          </p:cNvPr>
          <p:cNvSpPr>
            <a:spLocks noGrp="1"/>
          </p:cNvSpPr>
          <p:nvPr>
            <p:ph idx="1"/>
          </p:nvPr>
        </p:nvSpPr>
        <p:spPr>
          <a:xfrm>
            <a:off x="4102252" y="318174"/>
            <a:ext cx="7984792" cy="5585619"/>
          </a:xfrm>
        </p:spPr>
        <p:txBody>
          <a:bodyPr vert="horz" lIns="91440" tIns="45720" rIns="91440" bIns="45720" rtlCol="0" anchor="ctr">
            <a:normAutofit fontScale="85000" lnSpcReduction="20000"/>
          </a:bodyPr>
          <a:lstStyle/>
          <a:p>
            <a:endParaRPr lang="en-US" dirty="0">
              <a:ea typeface="+mn-lt"/>
              <a:cs typeface="+mn-lt"/>
            </a:endParaRPr>
          </a:p>
          <a:p>
            <a:r>
              <a:rPr lang="en-US" b="1">
                <a:ea typeface="+mn-lt"/>
                <a:cs typeface="+mn-lt"/>
              </a:rPr>
              <a:t>Before:</a:t>
            </a:r>
            <a:r>
              <a:rPr lang="en-US">
                <a:ea typeface="+mn-lt"/>
                <a:cs typeface="+mn-lt"/>
              </a:rPr>
              <a:t> What are the components of a computer’s video system? (Select all that apply.)</a:t>
            </a:r>
          </a:p>
          <a:p>
            <a:pPr lvl="1"/>
            <a:r>
              <a:rPr lang="en-US">
                <a:ea typeface="+mn-lt"/>
                <a:cs typeface="+mn-lt"/>
              </a:rPr>
              <a:t>a.</a:t>
            </a:r>
          </a:p>
          <a:p>
            <a:pPr lvl="1"/>
            <a:r>
              <a:rPr lang="en-US">
                <a:ea typeface="+mn-lt"/>
                <a:cs typeface="+mn-lt"/>
              </a:rPr>
              <a:t>b.</a:t>
            </a:r>
          </a:p>
          <a:p>
            <a:pPr lvl="1"/>
            <a:r>
              <a:rPr lang="en-US">
                <a:ea typeface="+mn-lt"/>
                <a:cs typeface="+mn-lt"/>
              </a:rPr>
              <a:t>c.</a:t>
            </a:r>
          </a:p>
          <a:p>
            <a:pPr lvl="1"/>
            <a:endParaRPr lang="en-US" dirty="0">
              <a:ea typeface="+mn-lt"/>
              <a:cs typeface="+mn-lt"/>
            </a:endParaRPr>
          </a:p>
          <a:p>
            <a:pPr lvl="1"/>
            <a:endParaRPr lang="en-US" dirty="0">
              <a:ea typeface="+mn-lt"/>
              <a:cs typeface="+mn-lt"/>
            </a:endParaRPr>
          </a:p>
          <a:p>
            <a:r>
              <a:rPr lang="en-US" b="1">
                <a:ea typeface="+mn-lt"/>
                <a:cs typeface="+mn-lt"/>
              </a:rPr>
              <a:t>After:</a:t>
            </a:r>
            <a:r>
              <a:rPr lang="en-US">
                <a:ea typeface="+mn-lt"/>
                <a:cs typeface="+mn-lt"/>
              </a:rPr>
              <a:t> Using the repair flowchart shown here, what should you check if the monitor stops working?</a:t>
            </a:r>
          </a:p>
          <a:p>
            <a:pPr lvl="1"/>
            <a:r>
              <a:rPr lang="en-US">
                <a:cs typeface="Calibri"/>
              </a:rPr>
              <a:t>a.</a:t>
            </a:r>
            <a:endParaRPr lang="en-US" dirty="0">
              <a:cs typeface="Calibri"/>
            </a:endParaRPr>
          </a:p>
          <a:p>
            <a:pPr lvl="1"/>
            <a:r>
              <a:rPr lang="en-US">
                <a:cs typeface="Calibri"/>
              </a:rPr>
              <a:t>b.</a:t>
            </a:r>
            <a:endParaRPr lang="en-US" dirty="0">
              <a:cs typeface="Calibri"/>
            </a:endParaRPr>
          </a:p>
          <a:p>
            <a:pPr lvl="1"/>
            <a:r>
              <a:rPr lang="en-US">
                <a:cs typeface="Calibri"/>
              </a:rPr>
              <a:t>c.</a:t>
            </a:r>
            <a:endParaRPr lang="en-US" dirty="0">
              <a:cs typeface="Calibri"/>
            </a:endParaRPr>
          </a:p>
          <a:p>
            <a:endParaRPr lang="en-US" dirty="0">
              <a:cs typeface="Calibri"/>
            </a:endParaRPr>
          </a:p>
          <a:p>
            <a:r>
              <a:rPr lang="en-US" i="1">
                <a:cs typeface="Calibri"/>
              </a:rPr>
              <a:t>Note: Assume that visuals are displayed and that they are accessible.</a:t>
            </a:r>
            <a:endParaRPr lang="en-US">
              <a:ea typeface="+mn-lt"/>
              <a:cs typeface="+mn-lt"/>
            </a:endParaRPr>
          </a:p>
          <a:p>
            <a:endParaRPr lang="en-US" dirty="0">
              <a:ea typeface="+mn-lt"/>
              <a:cs typeface="+mn-lt"/>
            </a:endParaRPr>
          </a:p>
          <a:p>
            <a:pPr marL="0" indent="0">
              <a:buNone/>
            </a:pPr>
            <a:r>
              <a:rPr lang="en-US" sz="1800">
                <a:ea typeface="+mn-lt"/>
                <a:cs typeface="+mn-lt"/>
              </a:rPr>
              <a:t>From </a:t>
            </a:r>
            <a:r>
              <a:rPr lang="en-US" sz="1800" dirty="0">
                <a:cs typeface="Calibri"/>
                <a:hlinkClick r:id="rId2"/>
              </a:rPr>
              <a:t>http://theelearningcoach.com/elearning_design/multiple-choice-questions/</a:t>
            </a:r>
            <a:endParaRPr lang="en-US" sz="1800">
              <a:cs typeface="Calibri" panose="020F0502020204030204"/>
            </a:endParaRP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1808535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4D961-A347-4A56-BADF-6CCE2AD4F28C}"/>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Question Design: The Answer Plus The Reason Why</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5FF40F-5C40-4EEE-B248-CCEBE4CD4401}"/>
              </a:ext>
            </a:extLst>
          </p:cNvPr>
          <p:cNvSpPr>
            <a:spLocks noGrp="1"/>
          </p:cNvSpPr>
          <p:nvPr>
            <p:ph idx="1"/>
          </p:nvPr>
        </p:nvSpPr>
        <p:spPr>
          <a:xfrm>
            <a:off x="4447308" y="591344"/>
            <a:ext cx="7467207" cy="5585619"/>
          </a:xfrm>
        </p:spPr>
        <p:txBody>
          <a:bodyPr vert="horz" lIns="91440" tIns="45720" rIns="91440" bIns="45720" rtlCol="0" anchor="ctr">
            <a:normAutofit/>
          </a:bodyPr>
          <a:lstStyle/>
          <a:p>
            <a:r>
              <a:rPr lang="en-US" b="1">
                <a:ea typeface="+mn-lt"/>
                <a:cs typeface="+mn-lt"/>
              </a:rPr>
              <a:t>Before:</a:t>
            </a:r>
            <a:r>
              <a:rPr lang="en-US">
                <a:ea typeface="+mn-lt"/>
                <a:cs typeface="+mn-lt"/>
              </a:rPr>
              <a:t> What are three signs of edema?</a:t>
            </a:r>
          </a:p>
          <a:p>
            <a:pPr marL="0" indent="0">
              <a:buNone/>
            </a:pPr>
            <a:endParaRPr lang="en-US" dirty="0">
              <a:ea typeface="+mn-lt"/>
              <a:cs typeface="+mn-lt"/>
            </a:endParaRPr>
          </a:p>
          <a:p>
            <a:r>
              <a:rPr lang="en-US" b="1">
                <a:ea typeface="+mn-lt"/>
                <a:cs typeface="+mn-lt"/>
              </a:rPr>
              <a:t>After:</a:t>
            </a:r>
            <a:r>
              <a:rPr lang="en-US">
                <a:ea typeface="+mn-lt"/>
                <a:cs typeface="+mn-lt"/>
              </a:rPr>
              <a:t> A patient entered the hospital with edema of both lower extremities. What action should the nurse take and why?</a:t>
            </a:r>
          </a:p>
          <a:p>
            <a:endParaRPr lang="en-US" dirty="0">
              <a:cs typeface="Calibri"/>
            </a:endParaRPr>
          </a:p>
          <a:p>
            <a:pPr marL="0" indent="0">
              <a:buNone/>
            </a:pPr>
            <a:endParaRPr lang="en-US" dirty="0">
              <a:cs typeface="Calibri"/>
            </a:endParaRPr>
          </a:p>
          <a:p>
            <a:pPr marL="0" indent="0">
              <a:buNone/>
            </a:pPr>
            <a:r>
              <a:rPr lang="en-US" sz="1800">
                <a:cs typeface="Calibri"/>
              </a:rPr>
              <a:t>From </a:t>
            </a:r>
            <a:r>
              <a:rPr lang="en-US" sz="1800" dirty="0">
                <a:ea typeface="+mn-lt"/>
                <a:cs typeface="+mn-lt"/>
                <a:hlinkClick r:id="rId2"/>
              </a:rPr>
              <a:t>http://theelearningcoach.com/elearning_design/multiple-choice-questions/</a:t>
            </a:r>
            <a:endParaRPr lang="en-US" sz="1800"/>
          </a:p>
          <a:p>
            <a:endParaRPr lang="en-US" dirty="0">
              <a:cs typeface="Calibri"/>
            </a:endParaRPr>
          </a:p>
        </p:txBody>
      </p:sp>
    </p:spTree>
    <p:extLst>
      <p:ext uri="{BB962C8B-B14F-4D97-AF65-F5344CB8AC3E}">
        <p14:creationId xmlns:p14="http://schemas.microsoft.com/office/powerpoint/2010/main" val="371293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5EB0-4314-469A-9792-2374B54AE93F}"/>
              </a:ext>
            </a:extLst>
          </p:cNvPr>
          <p:cNvSpPr>
            <a:spLocks noGrp="1"/>
          </p:cNvSpPr>
          <p:nvPr>
            <p:ph type="title"/>
          </p:nvPr>
        </p:nvSpPr>
        <p:spPr>
          <a:xfrm>
            <a:off x="655320" y="365125"/>
            <a:ext cx="5120114" cy="1692794"/>
          </a:xfrm>
        </p:spPr>
        <p:txBody>
          <a:bodyPr>
            <a:normAutofit/>
          </a:bodyPr>
          <a:lstStyle/>
          <a:p>
            <a:r>
              <a:rPr lang="en-US" dirty="0">
                <a:cs typeface="Calibri Light"/>
              </a:rPr>
              <a:t>Consider Delivery Options</a:t>
            </a:r>
            <a:endParaRPr lang="en-US" dirty="0"/>
          </a:p>
        </p:txBody>
      </p:sp>
      <p:cxnSp>
        <p:nvCxnSpPr>
          <p:cNvPr id="21" name="Straight Arrow Connector 2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89244596-F069-4A2B-8C28-2BC32754C8F1}"/>
              </a:ext>
            </a:extLst>
          </p:cNvPr>
          <p:cNvSpPr>
            <a:spLocks noGrp="1"/>
          </p:cNvSpPr>
          <p:nvPr>
            <p:ph idx="1"/>
          </p:nvPr>
        </p:nvSpPr>
        <p:spPr>
          <a:xfrm>
            <a:off x="655321" y="2575034"/>
            <a:ext cx="9519583" cy="3462228"/>
          </a:xfrm>
        </p:spPr>
        <p:txBody>
          <a:bodyPr vert="horz" lIns="91440" tIns="45720" rIns="91440" bIns="45720" rtlCol="0" anchor="t">
            <a:noAutofit/>
          </a:bodyPr>
          <a:lstStyle/>
          <a:p>
            <a:r>
              <a:rPr lang="en-US" sz="3200" dirty="0">
                <a:cs typeface="Calibri"/>
              </a:rPr>
              <a:t>Set time limit</a:t>
            </a:r>
          </a:p>
          <a:p>
            <a:r>
              <a:rPr lang="en-US" sz="3200" dirty="0">
                <a:cs typeface="Calibri"/>
              </a:rPr>
              <a:t>Randomize order of questions</a:t>
            </a:r>
          </a:p>
          <a:p>
            <a:r>
              <a:rPr lang="en-US" sz="3200" dirty="0">
                <a:cs typeface="Calibri"/>
              </a:rPr>
              <a:t>Randomize order of answers</a:t>
            </a:r>
          </a:p>
          <a:p>
            <a:r>
              <a:rPr lang="en-US" sz="3200" dirty="0">
                <a:cs typeface="Calibri"/>
              </a:rPr>
              <a:t>Include pre-test warning</a:t>
            </a:r>
          </a:p>
          <a:p>
            <a:r>
              <a:rPr lang="en-US" sz="3200" dirty="0">
                <a:ea typeface="+mn-lt"/>
                <a:cs typeface="+mn-lt"/>
              </a:rPr>
              <a:t>Access exam once</a:t>
            </a:r>
          </a:p>
          <a:p>
            <a:r>
              <a:rPr lang="en-US" sz="3200" dirty="0">
                <a:ea typeface="+mn-lt"/>
                <a:cs typeface="+mn-lt"/>
              </a:rPr>
              <a:t>Delay feedback</a:t>
            </a:r>
          </a:p>
          <a:p>
            <a:r>
              <a:rPr lang="en-US" sz="3200" dirty="0">
                <a:ea typeface="+mn-lt"/>
                <a:cs typeface="+mn-lt"/>
              </a:rPr>
              <a:t>Display one question at a time</a:t>
            </a:r>
          </a:p>
          <a:p>
            <a:r>
              <a:rPr lang="en-US" sz="1800">
                <a:cs typeface="Calibri"/>
              </a:rPr>
              <a:t>Adapted from the Office of Online Learning's material on  academic integrity</a:t>
            </a:r>
            <a:endParaRPr lang="en-US" sz="1800" dirty="0">
              <a:cs typeface="Calibri"/>
            </a:endParaRPr>
          </a:p>
        </p:txBody>
      </p:sp>
      <p:pic>
        <p:nvPicPr>
          <p:cNvPr id="14" name="Picture 14" descr="A screenshot of a cell phone&#10;&#10;Description generated with very high confidence">
            <a:extLst>
              <a:ext uri="{FF2B5EF4-FFF2-40B4-BE49-F238E27FC236}">
                <a16:creationId xmlns:a16="http://schemas.microsoft.com/office/drawing/2014/main" id="{A7A0CFCF-C500-4950-AFCC-4280AEE237B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8554"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6" name="TextBox 15">
            <a:extLst>
              <a:ext uri="{FF2B5EF4-FFF2-40B4-BE49-F238E27FC236}">
                <a16:creationId xmlns:a16="http://schemas.microsoft.com/office/drawing/2014/main" id="{46A1F6C9-CBD4-45F0-8597-6DBD443BB659}"/>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74152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D452C6-D04C-4963-8D02-CBE406BE73B2}"/>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marL="342900" lvl="1" indent="-342900" algn="ctr" rtl="0">
              <a:lnSpc>
                <a:spcPct val="90000"/>
              </a:lnSpc>
              <a:spcBef>
                <a:spcPct val="0"/>
              </a:spcBef>
            </a:pPr>
            <a:r>
              <a:rPr lang="en-US" sz="3400" kern="1200">
                <a:solidFill>
                  <a:schemeClr val="tx1"/>
                </a:solidFill>
                <a:latin typeface="+mj-lt"/>
                <a:ea typeface="+mj-ea"/>
                <a:cs typeface="+mj-cs"/>
              </a:rPr>
              <a:t>What strategies do you use to design exams that promote academic integrity? </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Calibri Light"/>
            </a:endParaRPr>
          </a:p>
          <a:p>
            <a:pPr marL="342900" lvl="1" indent="-342900" algn="ctr" rtl="0">
              <a:lnSpc>
                <a:spcPct val="90000"/>
              </a:lnSpc>
              <a:spcBef>
                <a:spcPct val="0"/>
              </a:spcBef>
            </a:pPr>
            <a:r>
              <a:rPr lang="en-US" sz="3400" kern="1200">
                <a:solidFill>
                  <a:schemeClr val="tx1"/>
                </a:solidFill>
                <a:latin typeface="+mj-lt"/>
                <a:ea typeface="+mj-ea"/>
                <a:cs typeface="+mj-cs"/>
              </a:rPr>
              <a:t>What ideas do you have about how to enhance existing exams to promote academic integrity?</a:t>
            </a:r>
          </a:p>
          <a:p>
            <a:pPr algn="ctr"/>
            <a:endParaRPr lang="en-US" sz="34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60C022F7-741F-4A5F-AACC-490C423F3DD5}"/>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a:solidFill>
                  <a:schemeClr val="tx1"/>
                </a:solidFill>
                <a:latin typeface="+mn-lt"/>
                <a:ea typeface="+mn-ea"/>
                <a:cs typeface="+mn-cs"/>
              </a:rPr>
              <a:t>Chat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09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D5765A-A129-4167-A086-3B00007ACECC}"/>
              </a:ext>
            </a:extLst>
          </p:cNvPr>
          <p:cNvSpPr>
            <a:spLocks noGrp="1"/>
          </p:cNvSpPr>
          <p:nvPr>
            <p:ph type="title"/>
          </p:nvPr>
        </p:nvSpPr>
        <p:spPr>
          <a:xfrm>
            <a:off x="838200" y="365125"/>
            <a:ext cx="10515600" cy="1325563"/>
          </a:xfrm>
        </p:spPr>
        <p:txBody>
          <a:bodyPr>
            <a:normAutofit/>
          </a:bodyPr>
          <a:lstStyle/>
          <a:p>
            <a:r>
              <a:rPr lang="en-US">
                <a:cs typeface="Calibri Light"/>
              </a:rPr>
              <a:t>References</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43A1FB-BED6-441D-87B5-0491DA13C510}"/>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u="sng">
                <a:ea typeface="+mn-lt"/>
                <a:cs typeface="+mn-lt"/>
              </a:rPr>
              <a:t>Audio Reflection Assignments Help Students Develop Metacognitive Skills</a:t>
            </a:r>
            <a:endParaRPr lang="en-US" u="sng" dirty="0">
              <a:ea typeface="+mn-lt"/>
              <a:cs typeface="+mn-lt"/>
            </a:endParaRPr>
          </a:p>
          <a:p>
            <a:r>
              <a:rPr lang="en-US" u="sng" dirty="0">
                <a:ea typeface="+mn-lt"/>
                <a:cs typeface="+mn-lt"/>
                <a:hlinkClick r:id="rId2"/>
              </a:rPr>
              <a:t>Bloom’s Question Starters for Higher Order Thinking</a:t>
            </a:r>
            <a:endParaRPr lang="en-US">
              <a:ea typeface="+mn-lt"/>
              <a:cs typeface="+mn-lt"/>
            </a:endParaRPr>
          </a:p>
          <a:p>
            <a:r>
              <a:rPr lang="en-US" u="sng" dirty="0">
                <a:ea typeface="+mn-lt"/>
                <a:cs typeface="+mn-lt"/>
                <a:hlinkClick r:id="rId3"/>
              </a:rPr>
              <a:t>Do's and Don'ts for Promoting Academic Integrity</a:t>
            </a:r>
            <a:endParaRPr lang="en-US">
              <a:ea typeface="+mn-lt"/>
              <a:cs typeface="+mn-lt"/>
            </a:endParaRPr>
          </a:p>
          <a:p>
            <a:r>
              <a:rPr lang="en-US" u="sng" dirty="0">
                <a:ea typeface="+mn-lt"/>
                <a:cs typeface="+mn-lt"/>
                <a:hlinkClick r:id="rId4"/>
              </a:rPr>
              <a:t>Using Assignment Choice to Promote Course Relevancy</a:t>
            </a:r>
            <a:endParaRPr lang="en-US">
              <a:ea typeface="+mn-lt"/>
              <a:cs typeface="+mn-lt"/>
            </a:endParaRPr>
          </a:p>
          <a:p>
            <a:r>
              <a:rPr lang="en-US" u="sng" dirty="0">
                <a:cs typeface="Calibri"/>
                <a:hlinkClick r:id="rId5"/>
              </a:rPr>
              <a:t>Writing Multiple Choice Questions for Higher Order Thinking</a:t>
            </a:r>
            <a:endParaRPr lang="en-US" u="sng" dirty="0">
              <a:cs typeface="Calibri"/>
            </a:endParaRPr>
          </a:p>
          <a:p>
            <a:endParaRPr lang="en-US" u="sng" dirty="0">
              <a:cs typeface="Calibri"/>
            </a:endParaRPr>
          </a:p>
          <a:p>
            <a:endParaRPr lang="en-US" u="sng" dirty="0">
              <a:cs typeface="Calibri"/>
            </a:endParaRPr>
          </a:p>
          <a:p>
            <a:endParaRPr lang="en-US" dirty="0">
              <a:cs typeface="Calibri"/>
            </a:endParaRPr>
          </a:p>
        </p:txBody>
      </p:sp>
    </p:spTree>
    <p:extLst>
      <p:ext uri="{BB962C8B-B14F-4D97-AF65-F5344CB8AC3E}">
        <p14:creationId xmlns:p14="http://schemas.microsoft.com/office/powerpoint/2010/main" val="407124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543492-8872-4D82-9E70-00F800CB6707}"/>
              </a:ext>
            </a:extLst>
          </p:cNvPr>
          <p:cNvSpPr>
            <a:spLocks noGrp="1"/>
          </p:cNvSpPr>
          <p:nvPr>
            <p:ph type="title"/>
          </p:nvPr>
        </p:nvSpPr>
        <p:spPr>
          <a:xfrm>
            <a:off x="1115568" y="509521"/>
            <a:ext cx="10232136" cy="1014984"/>
          </a:xfrm>
        </p:spPr>
        <p:txBody>
          <a:bodyPr>
            <a:normAutofit/>
          </a:bodyPr>
          <a:lstStyle/>
          <a:p>
            <a:r>
              <a:rPr lang="en-US" sz="4000" dirty="0">
                <a:cs typeface="Calibri Light"/>
              </a:rPr>
              <a:t>Plan for the Session</a:t>
            </a:r>
            <a:endParaRPr lang="en-US" sz="4000" dirty="0"/>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D1F6C79-B449-4284-B7DE-55E3FFB236EF}"/>
              </a:ext>
            </a:extLst>
          </p:cNvPr>
          <p:cNvGraphicFramePr>
            <a:graphicFrameLocks noGrp="1"/>
          </p:cNvGraphicFramePr>
          <p:nvPr>
            <p:ph idx="1"/>
            <p:extLst>
              <p:ext uri="{D42A27DB-BD31-4B8C-83A1-F6EECF244321}">
                <p14:modId xmlns:p14="http://schemas.microsoft.com/office/powerpoint/2010/main" val="2934792670"/>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32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rPr>
              <a:t>What is academic integrity?</a:t>
            </a:r>
          </a:p>
        </p:txBody>
      </p:sp>
      <p:sp>
        <p:nvSpPr>
          <p:cNvPr id="3" name="Content Placeholder 2"/>
          <p:cNvSpPr>
            <a:spLocks noGrp="1"/>
          </p:cNvSpPr>
          <p:nvPr>
            <p:ph idx="1"/>
          </p:nvPr>
        </p:nvSpPr>
        <p:spPr>
          <a:xfrm>
            <a:off x="1367624" y="2490436"/>
            <a:ext cx="9708995" cy="3567173"/>
          </a:xfrm>
        </p:spPr>
        <p:txBody>
          <a:bodyPr vert="horz" lIns="91440" tIns="45720" rIns="91440" bIns="45720" rtlCol="0" anchor="ctr">
            <a:normAutofit/>
          </a:bodyPr>
          <a:lstStyle/>
          <a:p>
            <a:pPr marL="0" indent="0">
              <a:spcBef>
                <a:spcPts val="0"/>
              </a:spcBef>
              <a:buNone/>
            </a:pPr>
            <a:endParaRPr lang="en-US" sz="2000">
              <a:cs typeface="Calibri"/>
            </a:endParaRPr>
          </a:p>
          <a:p>
            <a:pPr>
              <a:spcBef>
                <a:spcPts val="0"/>
              </a:spcBef>
            </a:pPr>
            <a:endParaRPr lang="en-US" sz="2000" dirty="0">
              <a:cs typeface="Calibri"/>
            </a:endParaRPr>
          </a:p>
          <a:p>
            <a:pPr>
              <a:spcBef>
                <a:spcPts val="0"/>
              </a:spcBef>
            </a:pPr>
            <a:r>
              <a:rPr lang="en-US" sz="2000">
                <a:ea typeface="+mn-lt"/>
                <a:cs typeface="+mn-lt"/>
              </a:rPr>
              <a:t> "a commitment, even in the face of adversity, to six fundamental values: honesty, trust, fairness, respect, responsibility, and courage. From these values flow principles of behavior that enable academic communities to translate ideals to action" (</a:t>
            </a:r>
            <a:r>
              <a:rPr lang="en-US" sz="2000" dirty="0">
                <a:ea typeface="+mn-lt"/>
                <a:cs typeface="+mn-lt"/>
                <a:hlinkClick r:id="rId3"/>
              </a:rPr>
              <a:t>International Center for Academic Integrity</a:t>
            </a:r>
            <a:r>
              <a:rPr lang="en-US" sz="2000">
                <a:ea typeface="+mn-lt"/>
                <a:cs typeface="+mn-lt"/>
              </a:rPr>
              <a:t>)</a:t>
            </a:r>
            <a:endParaRPr lang="en-US" sz="2000">
              <a:cs typeface="Calibri"/>
            </a:endParaRPr>
          </a:p>
          <a:p>
            <a:pPr marL="0" indent="0">
              <a:spcBef>
                <a:spcPts val="0"/>
              </a:spcBef>
              <a:buNone/>
            </a:pPr>
            <a:endParaRPr lang="en-US" sz="2000" dirty="0">
              <a:cs typeface="Calibri"/>
            </a:endParaRPr>
          </a:p>
          <a:p>
            <a:r>
              <a:rPr lang="en-US" sz="2000" dirty="0">
                <a:cs typeface="Calibri"/>
                <a:hlinkClick r:id="rId4"/>
              </a:rPr>
              <a:t>Loyola’s </a:t>
            </a:r>
            <a:r>
              <a:rPr lang="en-US" sz="2000" dirty="0">
                <a:hlinkClick r:id="rId4"/>
              </a:rPr>
              <a:t>Statement</a:t>
            </a:r>
            <a:endParaRPr lang="en-US" sz="2000" dirty="0">
              <a:cs typeface="Calibri"/>
            </a:endParaRPr>
          </a:p>
          <a:p>
            <a:pPr lvl="1"/>
            <a:r>
              <a:rPr lang="en-US" sz="2000" dirty="0"/>
              <a:t>“genuine learning community”</a:t>
            </a:r>
          </a:p>
          <a:p>
            <a:pPr lvl="1"/>
            <a:r>
              <a:rPr lang="en-US" sz="2000" dirty="0"/>
              <a:t>“to give proper recognition to other sources….both an act of personal, professional courtesy and of intellectual honesty” </a:t>
            </a:r>
          </a:p>
          <a:p>
            <a:pPr lvl="1"/>
            <a:endParaRPr lang="en-US" sz="2000" dirty="0"/>
          </a:p>
          <a:p>
            <a:pPr marL="457200" lvl="1" indent="0">
              <a:buNone/>
            </a:pPr>
            <a:endParaRPr lang="en-US" sz="2000">
              <a:cs typeface="Calibri" panose="020F0502020204030204"/>
            </a:endParaRPr>
          </a:p>
        </p:txBody>
      </p:sp>
    </p:spTree>
    <p:extLst>
      <p:ext uri="{BB962C8B-B14F-4D97-AF65-F5344CB8AC3E}">
        <p14:creationId xmlns:p14="http://schemas.microsoft.com/office/powerpoint/2010/main" val="324552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F5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a:solidFill>
                  <a:srgbClr val="FFFFFF"/>
                </a:solidFill>
              </a:rPr>
              <a:t>Why is academic integrity important?</a:t>
            </a:r>
          </a:p>
        </p:txBody>
      </p:sp>
      <p:pic>
        <p:nvPicPr>
          <p:cNvPr id="4" name="Picture 4" descr="A picture containing indoor&#10;&#10;Description generated with high confidence">
            <a:extLst>
              <a:ext uri="{FF2B5EF4-FFF2-40B4-BE49-F238E27FC236}">
                <a16:creationId xmlns:a16="http://schemas.microsoft.com/office/drawing/2014/main" id="{5958EE19-08A7-436D-AD01-2BEAAD612C9F}"/>
              </a:ext>
            </a:extLst>
          </p:cNvPr>
          <p:cNvPicPr>
            <a:picLocks noChangeAspect="1"/>
          </p:cNvPicPr>
          <p:nvPr/>
        </p:nvPicPr>
        <p:blipFill rotWithShape="1">
          <a:blip r:embed="rId3"/>
          <a:srcRect r="18043"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Promote ethical and honest behavior</a:t>
            </a:r>
            <a:endParaRPr lang="en-US" sz="2000" dirty="0">
              <a:solidFill>
                <a:srgbClr val="FFFFFF"/>
              </a:solidFill>
              <a:cs typeface="Calibri"/>
            </a:endParaRPr>
          </a:p>
          <a:p>
            <a:pPr marL="45720" indent="0">
              <a:buNone/>
            </a:pPr>
            <a:endParaRPr lang="en-US" sz="2000" dirty="0">
              <a:solidFill>
                <a:srgbClr val="FFFFFF"/>
              </a:solidFill>
            </a:endParaRPr>
          </a:p>
          <a:p>
            <a:r>
              <a:rPr lang="en-US" sz="2000" dirty="0">
                <a:solidFill>
                  <a:srgbClr val="FFFFFF"/>
                </a:solidFill>
              </a:rPr>
              <a:t>Recognize others’ intellectual property</a:t>
            </a:r>
          </a:p>
          <a:p>
            <a:endParaRPr lang="en-US" sz="2000" dirty="0">
              <a:solidFill>
                <a:srgbClr val="FFFFFF"/>
              </a:solidFill>
            </a:endParaRPr>
          </a:p>
          <a:p>
            <a:pPr marL="45720" indent="0">
              <a:buNone/>
            </a:pPr>
            <a:endParaRPr lang="en-US" sz="2000" dirty="0">
              <a:solidFill>
                <a:srgbClr val="FFFFFF"/>
              </a:solidFill>
            </a:endParaRPr>
          </a:p>
          <a:p>
            <a:endParaRPr lang="en-US" sz="2000" dirty="0">
              <a:solidFill>
                <a:srgbClr val="FFFFFF"/>
              </a:solidFill>
            </a:endParaRPr>
          </a:p>
          <a:p>
            <a:pPr marL="45720" indent="0">
              <a:buNone/>
            </a:pPr>
            <a:r>
              <a:rPr lang="en-US" sz="2000" dirty="0">
                <a:solidFill>
                  <a:srgbClr val="FFFFFF"/>
                </a:solidFill>
                <a:hlinkClick r:id="rId4"/>
              </a:rPr>
              <a:t> </a:t>
            </a:r>
          </a:p>
        </p:txBody>
      </p:sp>
    </p:spTree>
    <p:extLst>
      <p:ext uri="{BB962C8B-B14F-4D97-AF65-F5344CB8AC3E}">
        <p14:creationId xmlns:p14="http://schemas.microsoft.com/office/powerpoint/2010/main" val="19848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0421" y="637125"/>
            <a:ext cx="4541184" cy="5256371"/>
          </a:xfrm>
        </p:spPr>
        <p:txBody>
          <a:bodyPr>
            <a:normAutofit/>
          </a:bodyPr>
          <a:lstStyle/>
          <a:p>
            <a:r>
              <a:rPr lang="en-US"/>
              <a:t>What are my responsibilities as an instructor?</a:t>
            </a:r>
          </a:p>
        </p:txBody>
      </p:sp>
      <p:graphicFrame>
        <p:nvGraphicFramePr>
          <p:cNvPr id="5" name="Content Placeholder 2">
            <a:extLst>
              <a:ext uri="{FF2B5EF4-FFF2-40B4-BE49-F238E27FC236}">
                <a16:creationId xmlns:a16="http://schemas.microsoft.com/office/drawing/2014/main" id="{A8987DCD-A091-45D0-B9C2-1100F18B6465}"/>
              </a:ext>
            </a:extLst>
          </p:cNvPr>
          <p:cNvGraphicFramePr>
            <a:graphicFrameLocks noGrp="1"/>
          </p:cNvGraphicFramePr>
          <p:nvPr>
            <p:ph idx="1"/>
            <p:extLst>
              <p:ext uri="{D42A27DB-BD31-4B8C-83A1-F6EECF244321}">
                <p14:modId xmlns:p14="http://schemas.microsoft.com/office/powerpoint/2010/main" val="93337037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30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54D8-88F8-4339-BD11-DB0FA84C04EC}"/>
              </a:ext>
            </a:extLst>
          </p:cNvPr>
          <p:cNvSpPr>
            <a:spLocks noGrp="1"/>
          </p:cNvSpPr>
          <p:nvPr>
            <p:ph type="title"/>
          </p:nvPr>
        </p:nvSpPr>
        <p:spPr>
          <a:xfrm>
            <a:off x="4965430" y="629268"/>
            <a:ext cx="6586491" cy="1286160"/>
          </a:xfrm>
        </p:spPr>
        <p:txBody>
          <a:bodyPr anchor="b">
            <a:normAutofit/>
          </a:bodyPr>
          <a:lstStyle/>
          <a:p>
            <a:r>
              <a:rPr lang="en-US" sz="4100">
                <a:cs typeface="Calibri Light"/>
              </a:rPr>
              <a:t>Educate students about academic integrity</a:t>
            </a:r>
            <a:endParaRPr lang="en-US" sz="4100"/>
          </a:p>
        </p:txBody>
      </p:sp>
      <p:sp>
        <p:nvSpPr>
          <p:cNvPr id="3" name="Content Placeholder 2">
            <a:extLst>
              <a:ext uri="{FF2B5EF4-FFF2-40B4-BE49-F238E27FC236}">
                <a16:creationId xmlns:a16="http://schemas.microsoft.com/office/drawing/2014/main" id="{FAD8D337-A906-43EC-B51E-DCFAD4911AB6}"/>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dirty="0">
                <a:cs typeface="Calibri"/>
              </a:rPr>
              <a:t>Include a statement regarding academic integrity in your syllabus</a:t>
            </a:r>
          </a:p>
          <a:p>
            <a:pPr marL="0" indent="0">
              <a:buNone/>
            </a:pPr>
            <a:endParaRPr lang="en-US" sz="2000" dirty="0">
              <a:cs typeface="Calibri"/>
            </a:endParaRPr>
          </a:p>
          <a:p>
            <a:r>
              <a:rPr lang="en-US" sz="2000" dirty="0">
                <a:cs typeface="Calibri"/>
              </a:rPr>
              <a:t>Provide students with resources they can use to learn about academic integrity (e.g., </a:t>
            </a:r>
            <a:r>
              <a:rPr lang="en-US" sz="2000" dirty="0">
                <a:cs typeface="Calibri"/>
                <a:hlinkClick r:id="rId2"/>
              </a:rPr>
              <a:t>Academic integrity quiz</a:t>
            </a:r>
            <a:r>
              <a:rPr lang="en-US" sz="2000" dirty="0">
                <a:cs typeface="Calibri"/>
              </a:rPr>
              <a:t>  from University Libraries)</a:t>
            </a:r>
          </a:p>
          <a:p>
            <a:pPr marL="0" indent="0">
              <a:buNone/>
            </a:pPr>
            <a:endParaRPr lang="en-US" sz="2000" dirty="0">
              <a:cs typeface="Calibri"/>
            </a:endParaRPr>
          </a:p>
          <a:p>
            <a:r>
              <a:rPr lang="en-US" sz="2000">
                <a:cs typeface="Calibri"/>
              </a:rPr>
              <a:t>Share information about where students can get academic </a:t>
            </a:r>
            <a:r>
              <a:rPr lang="en-US" sz="2000" dirty="0">
                <a:cs typeface="Calibri"/>
              </a:rPr>
              <a:t>support (e.g., the Writing Center, University Libraries)</a:t>
            </a:r>
          </a:p>
          <a:p>
            <a:pPr marL="0" indent="0">
              <a:buNone/>
            </a:pPr>
            <a:endParaRPr lang="en-US" sz="2000">
              <a:cs typeface="Calibri"/>
            </a:endParaRPr>
          </a:p>
        </p:txBody>
      </p:sp>
      <p:pic>
        <p:nvPicPr>
          <p:cNvPr id="13" name="Picture 12">
            <a:extLst>
              <a:ext uri="{FF2B5EF4-FFF2-40B4-BE49-F238E27FC236}">
                <a16:creationId xmlns:a16="http://schemas.microsoft.com/office/drawing/2014/main" id="{3DE1F061-5262-47AF-852E-BA1809C4E59C}"/>
              </a:ext>
            </a:extLst>
          </p:cNvPr>
          <p:cNvPicPr>
            <a:picLocks noChangeAspect="1"/>
          </p:cNvPicPr>
          <p:nvPr/>
        </p:nvPicPr>
        <p:blipFill rotWithShape="1">
          <a:blip r:embed="rId3"/>
          <a:srcRect l="17191" r="38059" b="1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A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7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F35FF0-25D5-4DC7-90C9-5F7292E9F7D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marL="285750" indent="-285750" algn="ctr"/>
            <a:endParaRPr lang="en-US" sz="4500" kern="1200">
              <a:solidFill>
                <a:schemeClr val="tx1"/>
              </a:solidFill>
              <a:latin typeface="+mj-lt"/>
              <a:ea typeface="+mj-ea"/>
              <a:cs typeface="+mj-cs"/>
            </a:endParaRPr>
          </a:p>
          <a:p>
            <a:pPr lvl="1" algn="ctr" rtl="0">
              <a:lnSpc>
                <a:spcPct val="90000"/>
              </a:lnSpc>
              <a:spcBef>
                <a:spcPct val="0"/>
              </a:spcBef>
            </a:pPr>
            <a:r>
              <a:rPr lang="en-US" sz="4500" b="1" kern="1200">
                <a:solidFill>
                  <a:schemeClr val="tx1"/>
                </a:solidFill>
                <a:latin typeface="+mj-lt"/>
                <a:ea typeface="+mj-ea"/>
                <a:cs typeface="+mj-cs"/>
              </a:rPr>
              <a:t>What other examples do people have related to educating students about academic integrity?</a:t>
            </a:r>
            <a:endParaRPr lang="en-US" sz="4500" kern="1200">
              <a:solidFill>
                <a:schemeClr val="tx1"/>
              </a:solidFill>
              <a:latin typeface="+mj-lt"/>
              <a:ea typeface="+mj-ea"/>
              <a:cs typeface="+mj-cs"/>
            </a:endParaRPr>
          </a:p>
          <a:p>
            <a:pPr algn="ctr"/>
            <a:endParaRPr lang="en-US" sz="45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D0D52AA-3C31-44F2-87EE-91C1A71D776A}"/>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a:solidFill>
                  <a:schemeClr val="tx1"/>
                </a:solidFill>
                <a:latin typeface="+mn-lt"/>
                <a:ea typeface="+mn-ea"/>
                <a:cs typeface="+mn-cs"/>
              </a:rPr>
              <a:t>Chat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7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F507CFF1-A4AE-42EE-843A-0D8B23D93282}"/>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Instructor Responsibilities</a:t>
            </a:r>
          </a:p>
        </p:txBody>
      </p:sp>
      <p:sp>
        <p:nvSpPr>
          <p:cNvPr id="3" name="Content Placeholder 2">
            <a:extLst>
              <a:ext uri="{FF2B5EF4-FFF2-40B4-BE49-F238E27FC236}">
                <a16:creationId xmlns:a16="http://schemas.microsoft.com/office/drawing/2014/main" id="{F9A16A09-B87E-411C-A84E-EAD00DC94584}"/>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000" kern="1200">
                <a:solidFill>
                  <a:schemeClr val="tx2"/>
                </a:solidFill>
                <a:latin typeface="+mn-lt"/>
                <a:ea typeface="+mn-ea"/>
                <a:cs typeface="+mn-cs"/>
              </a:rPr>
              <a:t> Well-designed assignments promote academic integrity </a:t>
            </a:r>
          </a:p>
        </p:txBody>
      </p:sp>
    </p:spTree>
    <p:extLst>
      <p:ext uri="{BB962C8B-B14F-4D97-AF65-F5344CB8AC3E}">
        <p14:creationId xmlns:p14="http://schemas.microsoft.com/office/powerpoint/2010/main" val="297005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5939CD-A9CF-42A6-B2E4-092099D22993}"/>
              </a:ext>
            </a:extLst>
          </p:cNvPr>
          <p:cNvSpPr>
            <a:spLocks noGrp="1"/>
          </p:cNvSpPr>
          <p:nvPr>
            <p:ph type="ctrTitle"/>
          </p:nvPr>
        </p:nvSpPr>
        <p:spPr>
          <a:xfrm>
            <a:off x="1524003" y="1999615"/>
            <a:ext cx="9144000" cy="2764028"/>
          </a:xfrm>
        </p:spPr>
        <p:txBody>
          <a:bodyPr anchor="ctr">
            <a:normAutofit/>
          </a:bodyPr>
          <a:lstStyle/>
          <a:p>
            <a:r>
              <a:rPr lang="en-US" sz="2900" dirty="0">
                <a:cs typeface="Calibri Light"/>
              </a:rPr>
              <a:t>What are some features of well-designed assignments?</a:t>
            </a:r>
            <a:br>
              <a:rPr lang="en-US" sz="2900" dirty="0">
                <a:cs typeface="Calibri Light"/>
              </a:rPr>
            </a:br>
            <a:br>
              <a:rPr lang="en-US" sz="2900" dirty="0">
                <a:cs typeface="Calibri Light"/>
              </a:rPr>
            </a:br>
            <a:br>
              <a:rPr lang="en-US" sz="2900" dirty="0">
                <a:cs typeface="Calibri Light"/>
              </a:rPr>
            </a:br>
            <a:br>
              <a:rPr lang="en-US" sz="2900" dirty="0">
                <a:cs typeface="Calibri Light"/>
              </a:rPr>
            </a:br>
            <a:r>
              <a:rPr lang="en-US" sz="2900" dirty="0">
                <a:cs typeface="Calibri Light"/>
              </a:rPr>
              <a:t>Let's take a look (link to FCIP webpage)</a:t>
            </a:r>
          </a:p>
        </p:txBody>
      </p:sp>
      <p:sp>
        <p:nvSpPr>
          <p:cNvPr id="3" name="Content Placeholder 2">
            <a:extLst>
              <a:ext uri="{FF2B5EF4-FFF2-40B4-BE49-F238E27FC236}">
                <a16:creationId xmlns:a16="http://schemas.microsoft.com/office/drawing/2014/main" id="{0F92F2B9-25B9-4652-A401-FDE46AF5F419}"/>
              </a:ext>
            </a:extLst>
          </p:cNvPr>
          <p:cNvSpPr>
            <a:spLocks noGrp="1"/>
          </p:cNvSpPr>
          <p:nvPr>
            <p:ph type="subTitle" idx="1"/>
          </p:nvPr>
        </p:nvSpPr>
        <p:spPr>
          <a:xfrm>
            <a:off x="1966912" y="5645150"/>
            <a:ext cx="8258176" cy="631825"/>
          </a:xfrm>
        </p:spPr>
        <p:txBody>
          <a:bodyPr vert="horz" lIns="91440" tIns="45720" rIns="91440" bIns="45720" rtlCol="0" anchor="ctr">
            <a:normAutofit/>
          </a:bodyPr>
          <a:lstStyle/>
          <a:p>
            <a:br>
              <a:rPr lang="en-US" sz="1800">
                <a:ea typeface="+mn-lt"/>
                <a:cs typeface="+mn-lt"/>
              </a:rPr>
            </a:br>
            <a:endParaRPr lang="en-US" sz="1800">
              <a:ea typeface="+mn-lt"/>
              <a:cs typeface="+mn-lt"/>
            </a:endParaRPr>
          </a:p>
          <a:p>
            <a:endParaRPr lang="en-US" sz="1800">
              <a:cs typeface="Calibri"/>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76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2D99EA-4F91-4EE5-8B91-C5C8CFA03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68a1d-be4c-4419-bcf5-210cc53d3a6d"/>
    <ds:schemaRef ds:uri="e81b1abb-2002-435a-a018-5721bb4a0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9F9398-7C6B-4DD0-A6E1-513BC19E1F6B}">
  <ds:schemaRefs>
    <ds:schemaRef ds:uri="http://schemas.microsoft.com/sharepoint/v3/contenttype/forms"/>
  </ds:schemaRefs>
</ds:datastoreItem>
</file>

<file path=customXml/itemProps3.xml><?xml version="1.0" encoding="utf-8"?>
<ds:datastoreItem xmlns:ds="http://schemas.openxmlformats.org/officeDocument/2006/customXml" ds:itemID="{7AC5776F-BA13-4824-BF9E-844C302CB13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TotalTime>
  <Words>1068</Words>
  <Application>Microsoft Office PowerPoint</Application>
  <PresentationFormat>Widescreen</PresentationFormat>
  <Paragraphs>137</Paragraphs>
  <Slides>18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Minion Pro</vt:lpstr>
      <vt:lpstr>Myriad Pro</vt:lpstr>
      <vt:lpstr>office theme</vt:lpstr>
      <vt:lpstr>Office Theme</vt:lpstr>
      <vt:lpstr>PowerPoint Presentation</vt:lpstr>
      <vt:lpstr>Plan for the Session</vt:lpstr>
      <vt:lpstr>What is academic integrity?</vt:lpstr>
      <vt:lpstr>Why is academic integrity important?</vt:lpstr>
      <vt:lpstr>What are my responsibilities as an instructor?</vt:lpstr>
      <vt:lpstr>Educate students about academic integrity</vt:lpstr>
      <vt:lpstr> What other examples do people have related to educating students about academic integrity? </vt:lpstr>
      <vt:lpstr>Instructor Responsibilities</vt:lpstr>
      <vt:lpstr>What are some features of well-designed assignments?    Let's take a look (link to FCIP webpage)</vt:lpstr>
      <vt:lpstr>Features of assignments that promote academic integrity</vt:lpstr>
      <vt:lpstr>What strategies do you use to design assignments that promote academic integrity?   What ideas do you have about how to enhance existing assignments to promote academic integrity? </vt:lpstr>
      <vt:lpstr>Designing exams</vt:lpstr>
      <vt:lpstr>Question Design: Scenario Question</vt:lpstr>
      <vt:lpstr>Question Design: Analysis of Visuals</vt:lpstr>
      <vt:lpstr>Question Design: The Answer Plus The Reason Why</vt:lpstr>
      <vt:lpstr>Consider Delivery Options</vt:lpstr>
      <vt:lpstr>What strategies do you use to design exams that promote academic integrity?   What ideas do you have about how to enhance existing exams to promote academic integrity?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Mansbach, Jessica</dc:creator>
  <cp:lastModifiedBy>Mansbach, Jessica</cp:lastModifiedBy>
  <cp:revision>583</cp:revision>
  <dcterms:created xsi:type="dcterms:W3CDTF">2019-04-08T12:30:13Z</dcterms:created>
  <dcterms:modified xsi:type="dcterms:W3CDTF">2020-07-23T12:51:34Z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